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2"/>
  </p:notesMasterIdLst>
  <p:sldIdLst>
    <p:sldId id="256" r:id="rId2"/>
    <p:sldId id="262" r:id="rId3"/>
    <p:sldId id="258" r:id="rId4"/>
    <p:sldId id="278" r:id="rId5"/>
    <p:sldId id="293" r:id="rId6"/>
    <p:sldId id="294" r:id="rId7"/>
    <p:sldId id="271" r:id="rId8"/>
    <p:sldId id="263" r:id="rId9"/>
    <p:sldId id="289" r:id="rId10"/>
    <p:sldId id="292" r:id="rId11"/>
  </p:sldIdLst>
  <p:sldSz cx="9144000" cy="5143500" type="screen16x9"/>
  <p:notesSz cx="6858000" cy="9144000"/>
  <p:embeddedFontLst>
    <p:embeddedFont>
      <p:font typeface="Open Sans" panose="020B0606030504020204" pitchFamily="34" charset="0"/>
      <p:regular r:id="rId13"/>
      <p:bold r:id="rId14"/>
      <p:italic r:id="rId15"/>
      <p:boldItalic r:id="rId16"/>
    </p:embeddedFont>
    <p:embeddedFont>
      <p:font typeface="Playfair Display Black" pitchFamily="2" charset="77"/>
      <p:bold r:id="rId17"/>
      <p:italic r:id="rId18"/>
      <p:boldItalic r:id="rId19"/>
    </p:embeddedFont>
    <p:embeddedFont>
      <p:font typeface="Playfair Display Medium" pitchFamily="2" charset="77"/>
      <p:regular r:id="rId20"/>
      <p:bold r:id="rId21"/>
      <p:italic r:id="rId22"/>
      <p:boldItalic r:id="rId23"/>
    </p:embeddedFont>
    <p:embeddedFont>
      <p:font typeface="Playfair Display SemiBold" pitchFamily="2" charset="77"/>
      <p:regular r:id="rId24"/>
      <p:bold r:id="rId25"/>
      <p:italic r:id="rId26"/>
      <p:boldItalic r:id="rId27"/>
    </p:embeddedFont>
    <p:embeddedFont>
      <p:font typeface="Questrial" pitchFamily="2" charset="77"/>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D1AF3C-F476-49AA-A514-0820AA73AEA4}">
  <a:tblStyle styleId="{ABD1AF3C-F476-49AA-A514-0820AA73AEA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A70DED9-1C1B-4140-AECB-9F0F10D627B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4"/>
  </p:normalViewPr>
  <p:slideViewPr>
    <p:cSldViewPr snapToGrid="0">
      <p:cViewPr varScale="1">
        <p:scale>
          <a:sx n="161" d="100"/>
          <a:sy n="161" d="100"/>
        </p:scale>
        <p:origin x="24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22075"/>
            <a:ext cx="4038600" cy="2345100"/>
          </a:xfrm>
          <a:prstGeom prst="rect">
            <a:avLst/>
          </a:prstGeom>
        </p:spPr>
        <p:txBody>
          <a:bodyPr spcFirstLastPara="1" wrap="square" lIns="91425" tIns="91425" rIns="91425" bIns="91425" anchor="b" anchorCtr="0">
            <a:noAutofit/>
          </a:bodyPr>
          <a:lstStyle>
            <a:lvl1pPr lvl="0" algn="l">
              <a:lnSpc>
                <a:spcPct val="80000"/>
              </a:lnSpc>
              <a:spcBef>
                <a:spcPts val="0"/>
              </a:spcBef>
              <a:spcAft>
                <a:spcPts val="0"/>
              </a:spcAft>
              <a:buSzPts val="5200"/>
              <a:buNone/>
              <a:defRPr sz="8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607350"/>
            <a:ext cx="3710700" cy="4038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5281075" y="529175"/>
            <a:ext cx="3149700" cy="4074900"/>
          </a:xfrm>
          <a:prstGeom prst="round2SameRect">
            <a:avLst>
              <a:gd name="adj1" fmla="val 16667"/>
              <a:gd name="adj2" fmla="val 0"/>
            </a:avLst>
          </a:prstGeom>
          <a:noFill/>
          <a:ln>
            <a:noFill/>
          </a:ln>
        </p:spPr>
      </p:sp>
      <p:grpSp>
        <p:nvGrpSpPr>
          <p:cNvPr id="12" name="Google Shape;12;p2"/>
          <p:cNvGrpSpPr/>
          <p:nvPr/>
        </p:nvGrpSpPr>
        <p:grpSpPr>
          <a:xfrm>
            <a:off x="158725" y="80575"/>
            <a:ext cx="8979702" cy="1136599"/>
            <a:chOff x="158725" y="80575"/>
            <a:chExt cx="8979702" cy="1136599"/>
          </a:xfrm>
        </p:grpSpPr>
        <p:pic>
          <p:nvPicPr>
            <p:cNvPr id="13" name="Google Shape;13;p2"/>
            <p:cNvPicPr preferRelativeResize="0"/>
            <p:nvPr/>
          </p:nvPicPr>
          <p:blipFill rotWithShape="1">
            <a:blip r:embed="rId2">
              <a:alphaModFix/>
            </a:blip>
            <a:srcRect l="31273" t="16017" r="31464" b="15969"/>
            <a:stretch/>
          </p:blipFill>
          <p:spPr>
            <a:xfrm rot="1380044">
              <a:off x="8189222" y="251230"/>
              <a:ext cx="817682" cy="839564"/>
            </a:xfrm>
            <a:prstGeom prst="rect">
              <a:avLst/>
            </a:prstGeom>
            <a:noFill/>
            <a:ln>
              <a:noFill/>
            </a:ln>
          </p:spPr>
        </p:pic>
        <p:pic>
          <p:nvPicPr>
            <p:cNvPr id="14" name="Google Shape;14;p2"/>
            <p:cNvPicPr preferRelativeResize="0"/>
            <p:nvPr/>
          </p:nvPicPr>
          <p:blipFill rotWithShape="1">
            <a:blip r:embed="rId3">
              <a:alphaModFix/>
            </a:blip>
            <a:srcRect l="37594" t="19563" r="36455" b="20698"/>
            <a:stretch/>
          </p:blipFill>
          <p:spPr>
            <a:xfrm>
              <a:off x="158725" y="80575"/>
              <a:ext cx="726574" cy="940824"/>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7"/>
        <p:cNvGrpSpPr/>
        <p:nvPr/>
      </p:nvGrpSpPr>
      <p:grpSpPr>
        <a:xfrm>
          <a:off x="0" y="0"/>
          <a:ext cx="0" cy="0"/>
          <a:chOff x="0" y="0"/>
          <a:chExt cx="0" cy="0"/>
        </a:xfrm>
      </p:grpSpPr>
      <p:sp>
        <p:nvSpPr>
          <p:cNvPr id="28" name="Google Shape;28;p5"/>
          <p:cNvSpPr txBox="1">
            <a:spLocks noGrp="1"/>
          </p:cNvSpPr>
          <p:nvPr>
            <p:ph type="subTitle" idx="1"/>
          </p:nvPr>
        </p:nvSpPr>
        <p:spPr>
          <a:xfrm>
            <a:off x="5055309" y="403129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 name="Google Shape;29;p5"/>
          <p:cNvSpPr txBox="1">
            <a:spLocks noGrp="1"/>
          </p:cNvSpPr>
          <p:nvPr>
            <p:ph type="subTitle" idx="2"/>
          </p:nvPr>
        </p:nvSpPr>
        <p:spPr>
          <a:xfrm>
            <a:off x="1583325" y="403129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 name="Google Shape;30;p5"/>
          <p:cNvSpPr txBox="1">
            <a:spLocks noGrp="1"/>
          </p:cNvSpPr>
          <p:nvPr>
            <p:ph type="subTitle" idx="3"/>
          </p:nvPr>
        </p:nvSpPr>
        <p:spPr>
          <a:xfrm>
            <a:off x="5055300" y="3468875"/>
            <a:ext cx="2505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31" name="Google Shape;31;p5"/>
          <p:cNvSpPr txBox="1">
            <a:spLocks noGrp="1"/>
          </p:cNvSpPr>
          <p:nvPr>
            <p:ph type="subTitle" idx="4"/>
          </p:nvPr>
        </p:nvSpPr>
        <p:spPr>
          <a:xfrm>
            <a:off x="1583100" y="3468875"/>
            <a:ext cx="2505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32" name="Google Shape;32;p5"/>
          <p:cNvSpPr txBox="1">
            <a:spLocks noGrp="1"/>
          </p:cNvSpPr>
          <p:nvPr>
            <p:ph type="title"/>
          </p:nvPr>
        </p:nvSpPr>
        <p:spPr>
          <a:xfrm>
            <a:off x="720000" y="539500"/>
            <a:ext cx="77040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3" name="Google Shape;33;p5"/>
          <p:cNvGrpSpPr/>
          <p:nvPr/>
        </p:nvGrpSpPr>
        <p:grpSpPr>
          <a:xfrm>
            <a:off x="-1" y="-12"/>
            <a:ext cx="9010652" cy="1299102"/>
            <a:chOff x="-1" y="-12"/>
            <a:chExt cx="9010652" cy="1299102"/>
          </a:xfrm>
        </p:grpSpPr>
        <p:pic>
          <p:nvPicPr>
            <p:cNvPr id="34" name="Google Shape;34;p5"/>
            <p:cNvPicPr preferRelativeResize="0"/>
            <p:nvPr/>
          </p:nvPicPr>
          <p:blipFill rotWithShape="1">
            <a:blip r:embed="rId2">
              <a:alphaModFix/>
            </a:blip>
            <a:srcRect l="38005" t="11171" r="37738" b="10922"/>
            <a:stretch/>
          </p:blipFill>
          <p:spPr>
            <a:xfrm rot="1506933" flipH="1">
              <a:off x="211951" y="79951"/>
              <a:ext cx="630547" cy="1139175"/>
            </a:xfrm>
            <a:prstGeom prst="rect">
              <a:avLst/>
            </a:prstGeom>
            <a:noFill/>
            <a:ln>
              <a:noFill/>
            </a:ln>
          </p:spPr>
        </p:pic>
        <p:pic>
          <p:nvPicPr>
            <p:cNvPr id="35" name="Google Shape;35;p5"/>
            <p:cNvPicPr preferRelativeResize="0"/>
            <p:nvPr/>
          </p:nvPicPr>
          <p:blipFill rotWithShape="1">
            <a:blip r:embed="rId3">
              <a:alphaModFix/>
            </a:blip>
            <a:srcRect l="33316" t="32774" r="33558" b="32199"/>
            <a:stretch/>
          </p:blipFill>
          <p:spPr>
            <a:xfrm rot="-6119008">
              <a:off x="8122632" y="297340"/>
              <a:ext cx="992488" cy="590344"/>
            </a:xfrm>
            <a:prstGeom prst="rect">
              <a:avLst/>
            </a:prstGeom>
            <a:noFill/>
            <a:ln>
              <a:noFill/>
            </a:ln>
          </p:spPr>
        </p:pic>
      </p:grpSp>
    </p:spTree>
    <p:extLst>
      <p:ext uri="{BB962C8B-B14F-4D97-AF65-F5344CB8AC3E}">
        <p14:creationId xmlns:p14="http://schemas.microsoft.com/office/powerpoint/2010/main" val="1685195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8"/>
        <p:cNvGrpSpPr/>
        <p:nvPr/>
      </p:nvGrpSpPr>
      <p:grpSpPr>
        <a:xfrm>
          <a:off x="0" y="0"/>
          <a:ext cx="0" cy="0"/>
          <a:chOff x="0" y="0"/>
          <a:chExt cx="0" cy="0"/>
        </a:xfrm>
      </p:grpSpPr>
      <p:sp>
        <p:nvSpPr>
          <p:cNvPr id="69" name="Google Shape;69;p13"/>
          <p:cNvSpPr txBox="1">
            <a:spLocks noGrp="1"/>
          </p:cNvSpPr>
          <p:nvPr>
            <p:ph type="subTitle" idx="1"/>
          </p:nvPr>
        </p:nvSpPr>
        <p:spPr>
          <a:xfrm>
            <a:off x="720000" y="2189575"/>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0" name="Google Shape;70;p13"/>
          <p:cNvSpPr txBox="1">
            <a:spLocks noGrp="1"/>
          </p:cNvSpPr>
          <p:nvPr>
            <p:ph type="subTitle" idx="2"/>
          </p:nvPr>
        </p:nvSpPr>
        <p:spPr>
          <a:xfrm>
            <a:off x="3419271" y="2189575"/>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 name="Google Shape;71;p13"/>
          <p:cNvSpPr txBox="1">
            <a:spLocks noGrp="1"/>
          </p:cNvSpPr>
          <p:nvPr>
            <p:ph type="subTitle" idx="3"/>
          </p:nvPr>
        </p:nvSpPr>
        <p:spPr>
          <a:xfrm>
            <a:off x="720000" y="4002800"/>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2" name="Google Shape;72;p13"/>
          <p:cNvSpPr txBox="1">
            <a:spLocks noGrp="1"/>
          </p:cNvSpPr>
          <p:nvPr>
            <p:ph type="subTitle" idx="4"/>
          </p:nvPr>
        </p:nvSpPr>
        <p:spPr>
          <a:xfrm>
            <a:off x="3419271" y="4002800"/>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13"/>
          <p:cNvSpPr txBox="1">
            <a:spLocks noGrp="1"/>
          </p:cNvSpPr>
          <p:nvPr>
            <p:ph type="subTitle" idx="5"/>
          </p:nvPr>
        </p:nvSpPr>
        <p:spPr>
          <a:xfrm>
            <a:off x="6118549" y="2189575"/>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 name="Google Shape;74;p13"/>
          <p:cNvSpPr txBox="1">
            <a:spLocks noGrp="1"/>
          </p:cNvSpPr>
          <p:nvPr>
            <p:ph type="subTitle" idx="6"/>
          </p:nvPr>
        </p:nvSpPr>
        <p:spPr>
          <a:xfrm>
            <a:off x="6118549" y="4002800"/>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 name="Google Shape;75;p13"/>
          <p:cNvSpPr txBox="1">
            <a:spLocks noGrp="1"/>
          </p:cNvSpPr>
          <p:nvPr>
            <p:ph type="title" hasCustomPrompt="1"/>
          </p:nvPr>
        </p:nvSpPr>
        <p:spPr>
          <a:xfrm>
            <a:off x="1505400" y="1272200"/>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76" name="Google Shape;76;p13"/>
          <p:cNvSpPr txBox="1">
            <a:spLocks noGrp="1"/>
          </p:cNvSpPr>
          <p:nvPr>
            <p:ph type="title" idx="7" hasCustomPrompt="1"/>
          </p:nvPr>
        </p:nvSpPr>
        <p:spPr>
          <a:xfrm>
            <a:off x="1505400" y="308544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77" name="Google Shape;77;p13"/>
          <p:cNvSpPr txBox="1">
            <a:spLocks noGrp="1"/>
          </p:cNvSpPr>
          <p:nvPr>
            <p:ph type="title" idx="8" hasCustomPrompt="1"/>
          </p:nvPr>
        </p:nvSpPr>
        <p:spPr>
          <a:xfrm>
            <a:off x="4204671" y="1272200"/>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78" name="Google Shape;78;p13"/>
          <p:cNvSpPr txBox="1">
            <a:spLocks noGrp="1"/>
          </p:cNvSpPr>
          <p:nvPr>
            <p:ph type="title" idx="9" hasCustomPrompt="1"/>
          </p:nvPr>
        </p:nvSpPr>
        <p:spPr>
          <a:xfrm>
            <a:off x="4204671" y="308544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79" name="Google Shape;79;p13"/>
          <p:cNvSpPr txBox="1">
            <a:spLocks noGrp="1"/>
          </p:cNvSpPr>
          <p:nvPr>
            <p:ph type="title" idx="13" hasCustomPrompt="1"/>
          </p:nvPr>
        </p:nvSpPr>
        <p:spPr>
          <a:xfrm>
            <a:off x="6903949" y="1272200"/>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80" name="Google Shape;80;p13"/>
          <p:cNvSpPr txBox="1">
            <a:spLocks noGrp="1"/>
          </p:cNvSpPr>
          <p:nvPr>
            <p:ph type="title" idx="14" hasCustomPrompt="1"/>
          </p:nvPr>
        </p:nvSpPr>
        <p:spPr>
          <a:xfrm>
            <a:off x="6903949" y="308544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81" name="Google Shape;81;p13"/>
          <p:cNvSpPr txBox="1">
            <a:spLocks noGrp="1"/>
          </p:cNvSpPr>
          <p:nvPr>
            <p:ph type="subTitle" idx="15"/>
          </p:nvPr>
        </p:nvSpPr>
        <p:spPr>
          <a:xfrm>
            <a:off x="720000" y="1767650"/>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2" name="Google Shape;82;p13"/>
          <p:cNvSpPr txBox="1">
            <a:spLocks noGrp="1"/>
          </p:cNvSpPr>
          <p:nvPr>
            <p:ph type="subTitle" idx="16"/>
          </p:nvPr>
        </p:nvSpPr>
        <p:spPr>
          <a:xfrm>
            <a:off x="3419271" y="1767650"/>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3" name="Google Shape;83;p13"/>
          <p:cNvSpPr txBox="1">
            <a:spLocks noGrp="1"/>
          </p:cNvSpPr>
          <p:nvPr>
            <p:ph type="subTitle" idx="17"/>
          </p:nvPr>
        </p:nvSpPr>
        <p:spPr>
          <a:xfrm>
            <a:off x="6118549" y="1767650"/>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4" name="Google Shape;84;p13"/>
          <p:cNvSpPr txBox="1">
            <a:spLocks noGrp="1"/>
          </p:cNvSpPr>
          <p:nvPr>
            <p:ph type="subTitle" idx="18"/>
          </p:nvPr>
        </p:nvSpPr>
        <p:spPr>
          <a:xfrm>
            <a:off x="720000" y="3580925"/>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5" name="Google Shape;85;p13"/>
          <p:cNvSpPr txBox="1">
            <a:spLocks noGrp="1"/>
          </p:cNvSpPr>
          <p:nvPr>
            <p:ph type="subTitle" idx="19"/>
          </p:nvPr>
        </p:nvSpPr>
        <p:spPr>
          <a:xfrm>
            <a:off x="3419271" y="3580925"/>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6" name="Google Shape;86;p13"/>
          <p:cNvSpPr txBox="1">
            <a:spLocks noGrp="1"/>
          </p:cNvSpPr>
          <p:nvPr>
            <p:ph type="subTitle" idx="20"/>
          </p:nvPr>
        </p:nvSpPr>
        <p:spPr>
          <a:xfrm>
            <a:off x="6118549" y="3580925"/>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7" name="Google Shape;87;p13"/>
          <p:cNvSpPr txBox="1">
            <a:spLocks noGrp="1"/>
          </p:cNvSpPr>
          <p:nvPr>
            <p:ph type="title" idx="21"/>
          </p:nvPr>
        </p:nvSpPr>
        <p:spPr>
          <a:xfrm>
            <a:off x="720000" y="539500"/>
            <a:ext cx="77040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8" name="Google Shape;88;p13"/>
          <p:cNvGrpSpPr/>
          <p:nvPr/>
        </p:nvGrpSpPr>
        <p:grpSpPr>
          <a:xfrm>
            <a:off x="53975" y="84775"/>
            <a:ext cx="8994550" cy="789437"/>
            <a:chOff x="53975" y="84775"/>
            <a:chExt cx="8994550" cy="789437"/>
          </a:xfrm>
        </p:grpSpPr>
        <p:pic>
          <p:nvPicPr>
            <p:cNvPr id="89" name="Google Shape;89;p13"/>
            <p:cNvPicPr preferRelativeResize="0"/>
            <p:nvPr/>
          </p:nvPicPr>
          <p:blipFill rotWithShape="1">
            <a:blip r:embed="rId2">
              <a:alphaModFix/>
            </a:blip>
            <a:srcRect l="29309" t="20498" r="30502" b="19336"/>
            <a:stretch/>
          </p:blipFill>
          <p:spPr>
            <a:xfrm>
              <a:off x="53975" y="84775"/>
              <a:ext cx="815519" cy="686750"/>
            </a:xfrm>
            <a:prstGeom prst="rect">
              <a:avLst/>
            </a:prstGeom>
            <a:noFill/>
            <a:ln>
              <a:noFill/>
            </a:ln>
          </p:spPr>
        </p:pic>
        <p:pic>
          <p:nvPicPr>
            <p:cNvPr id="90" name="Google Shape;90;p13"/>
            <p:cNvPicPr preferRelativeResize="0"/>
            <p:nvPr/>
          </p:nvPicPr>
          <p:blipFill rotWithShape="1">
            <a:blip r:embed="rId3">
              <a:alphaModFix/>
            </a:blip>
            <a:srcRect l="39701" t="26751" r="39697" b="26950"/>
            <a:stretch/>
          </p:blipFill>
          <p:spPr>
            <a:xfrm flipH="1">
              <a:off x="8423998" y="84775"/>
              <a:ext cx="624527" cy="789437"/>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4">
  <p:cSld name="CUSTOM_4_2_1_1">
    <p:spTree>
      <p:nvGrpSpPr>
        <p:cNvPr id="1" name="Shape 141"/>
        <p:cNvGrpSpPr/>
        <p:nvPr/>
      </p:nvGrpSpPr>
      <p:grpSpPr>
        <a:xfrm>
          <a:off x="0" y="0"/>
          <a:ext cx="0" cy="0"/>
          <a:chOff x="0" y="0"/>
          <a:chExt cx="0" cy="0"/>
        </a:xfrm>
      </p:grpSpPr>
      <p:sp>
        <p:nvSpPr>
          <p:cNvPr id="142" name="Google Shape;142;p23"/>
          <p:cNvSpPr txBox="1">
            <a:spLocks noGrp="1"/>
          </p:cNvSpPr>
          <p:nvPr>
            <p:ph type="title"/>
          </p:nvPr>
        </p:nvSpPr>
        <p:spPr>
          <a:xfrm>
            <a:off x="720000" y="539500"/>
            <a:ext cx="77040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3" name="Google Shape;143;p23"/>
          <p:cNvGrpSpPr/>
          <p:nvPr/>
        </p:nvGrpSpPr>
        <p:grpSpPr>
          <a:xfrm>
            <a:off x="142701" y="626898"/>
            <a:ext cx="925210" cy="3840928"/>
            <a:chOff x="142701" y="626898"/>
            <a:chExt cx="925210" cy="3840928"/>
          </a:xfrm>
        </p:grpSpPr>
        <p:pic>
          <p:nvPicPr>
            <p:cNvPr id="144" name="Google Shape;144;p23"/>
            <p:cNvPicPr preferRelativeResize="0"/>
            <p:nvPr/>
          </p:nvPicPr>
          <p:blipFill rotWithShape="1">
            <a:blip r:embed="rId2">
              <a:alphaModFix/>
            </a:blip>
            <a:srcRect l="35316" t="26818" r="35237" b="27204"/>
            <a:stretch/>
          </p:blipFill>
          <p:spPr>
            <a:xfrm rot="920446">
              <a:off x="276976" y="2142040"/>
              <a:ext cx="720104" cy="632452"/>
            </a:xfrm>
            <a:prstGeom prst="rect">
              <a:avLst/>
            </a:prstGeom>
            <a:noFill/>
            <a:ln>
              <a:noFill/>
            </a:ln>
          </p:spPr>
        </p:pic>
        <p:pic>
          <p:nvPicPr>
            <p:cNvPr id="145" name="Google Shape;145;p23"/>
            <p:cNvPicPr preferRelativeResize="0"/>
            <p:nvPr/>
          </p:nvPicPr>
          <p:blipFill rotWithShape="1">
            <a:blip r:embed="rId3">
              <a:alphaModFix/>
            </a:blip>
            <a:srcRect l="33606" t="17249" r="34001" b="17607"/>
            <a:stretch/>
          </p:blipFill>
          <p:spPr>
            <a:xfrm rot="-844996">
              <a:off x="317715" y="693739"/>
              <a:ext cx="638623" cy="722427"/>
            </a:xfrm>
            <a:prstGeom prst="rect">
              <a:avLst/>
            </a:prstGeom>
            <a:noFill/>
            <a:ln>
              <a:noFill/>
            </a:ln>
          </p:spPr>
        </p:pic>
        <p:pic>
          <p:nvPicPr>
            <p:cNvPr id="146" name="Google Shape;146;p23"/>
            <p:cNvPicPr preferRelativeResize="0"/>
            <p:nvPr/>
          </p:nvPicPr>
          <p:blipFill rotWithShape="1">
            <a:blip r:embed="rId4">
              <a:alphaModFix/>
            </a:blip>
            <a:srcRect l="31273" t="16017" r="31464" b="15969"/>
            <a:stretch/>
          </p:blipFill>
          <p:spPr>
            <a:xfrm rot="-150350">
              <a:off x="161381" y="3576669"/>
              <a:ext cx="850190" cy="872988"/>
            </a:xfrm>
            <a:prstGeom prst="rect">
              <a:avLst/>
            </a:prstGeom>
            <a:noFill/>
            <a:ln>
              <a:noFill/>
            </a:ln>
          </p:spPr>
        </p:pic>
      </p:grpSp>
      <p:grpSp>
        <p:nvGrpSpPr>
          <p:cNvPr id="147" name="Google Shape;147;p23"/>
          <p:cNvGrpSpPr/>
          <p:nvPr/>
        </p:nvGrpSpPr>
        <p:grpSpPr>
          <a:xfrm>
            <a:off x="8085389" y="698473"/>
            <a:ext cx="843172" cy="3818129"/>
            <a:chOff x="8085389" y="698473"/>
            <a:chExt cx="843172" cy="3818129"/>
          </a:xfrm>
        </p:grpSpPr>
        <p:pic>
          <p:nvPicPr>
            <p:cNvPr id="148" name="Google Shape;148;p23"/>
            <p:cNvPicPr preferRelativeResize="0"/>
            <p:nvPr/>
          </p:nvPicPr>
          <p:blipFill rotWithShape="1">
            <a:blip r:embed="rId5">
              <a:alphaModFix/>
            </a:blip>
            <a:srcRect l="35600" t="27845" r="35455" b="26022"/>
            <a:stretch/>
          </p:blipFill>
          <p:spPr>
            <a:xfrm>
              <a:off x="8109375" y="698473"/>
              <a:ext cx="795203" cy="712958"/>
            </a:xfrm>
            <a:prstGeom prst="rect">
              <a:avLst/>
            </a:prstGeom>
            <a:noFill/>
            <a:ln>
              <a:noFill/>
            </a:ln>
          </p:spPr>
        </p:pic>
        <p:pic>
          <p:nvPicPr>
            <p:cNvPr id="149" name="Google Shape;149;p23"/>
            <p:cNvPicPr preferRelativeResize="0"/>
            <p:nvPr/>
          </p:nvPicPr>
          <p:blipFill rotWithShape="1">
            <a:blip r:embed="rId6">
              <a:alphaModFix/>
            </a:blip>
            <a:srcRect l="38444" t="14385" r="38104" b="14221"/>
            <a:stretch/>
          </p:blipFill>
          <p:spPr>
            <a:xfrm rot="-737384">
              <a:off x="8254460" y="2001740"/>
              <a:ext cx="533178" cy="913053"/>
            </a:xfrm>
            <a:prstGeom prst="rect">
              <a:avLst/>
            </a:prstGeom>
            <a:noFill/>
            <a:ln>
              <a:noFill/>
            </a:ln>
          </p:spPr>
        </p:pic>
        <p:pic>
          <p:nvPicPr>
            <p:cNvPr id="150" name="Google Shape;150;p23"/>
            <p:cNvPicPr preferRelativeResize="0"/>
            <p:nvPr/>
          </p:nvPicPr>
          <p:blipFill rotWithShape="1">
            <a:blip r:embed="rId7">
              <a:alphaModFix/>
            </a:blip>
            <a:srcRect l="36228" t="18105" r="36341" b="18479"/>
            <a:stretch/>
          </p:blipFill>
          <p:spPr>
            <a:xfrm rot="652691">
              <a:off x="8163510" y="3566518"/>
              <a:ext cx="686929" cy="893292"/>
            </a:xfrm>
            <a:prstGeom prst="rect">
              <a:avLst/>
            </a:prstGeom>
            <a:noFill/>
            <a:ln>
              <a:noFill/>
            </a:ln>
          </p:spPr>
        </p:pic>
      </p:grpSp>
      <p:sp>
        <p:nvSpPr>
          <p:cNvPr id="151" name="Google Shape;151;p23"/>
          <p:cNvSpPr txBox="1">
            <a:spLocks noGrp="1"/>
          </p:cNvSpPr>
          <p:nvPr>
            <p:ph type="body" idx="1"/>
          </p:nvPr>
        </p:nvSpPr>
        <p:spPr>
          <a:xfrm>
            <a:off x="2470975" y="1760175"/>
            <a:ext cx="4474200" cy="199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61"/>
        <p:cNvGrpSpPr/>
        <p:nvPr/>
      </p:nvGrpSpPr>
      <p:grpSpPr>
        <a:xfrm>
          <a:off x="0" y="0"/>
          <a:ext cx="0" cy="0"/>
          <a:chOff x="0" y="0"/>
          <a:chExt cx="0" cy="0"/>
        </a:xfrm>
      </p:grpSpPr>
      <p:sp>
        <p:nvSpPr>
          <p:cNvPr id="162" name="Google Shape;162;p25"/>
          <p:cNvSpPr txBox="1">
            <a:spLocks noGrp="1"/>
          </p:cNvSpPr>
          <p:nvPr>
            <p:ph type="subTitle" idx="1"/>
          </p:nvPr>
        </p:nvSpPr>
        <p:spPr>
          <a:xfrm>
            <a:off x="4810340" y="1828875"/>
            <a:ext cx="3606600" cy="248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5"/>
          <p:cNvSpPr txBox="1">
            <a:spLocks noGrp="1"/>
          </p:cNvSpPr>
          <p:nvPr>
            <p:ph type="subTitle" idx="2"/>
          </p:nvPr>
        </p:nvSpPr>
        <p:spPr>
          <a:xfrm>
            <a:off x="727063" y="1828875"/>
            <a:ext cx="3606600" cy="248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5"/>
          <p:cNvSpPr txBox="1">
            <a:spLocks noGrp="1"/>
          </p:cNvSpPr>
          <p:nvPr>
            <p:ph type="title"/>
          </p:nvPr>
        </p:nvSpPr>
        <p:spPr>
          <a:xfrm>
            <a:off x="720000" y="539500"/>
            <a:ext cx="77040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65" name="Google Shape;165;p25"/>
          <p:cNvGrpSpPr/>
          <p:nvPr/>
        </p:nvGrpSpPr>
        <p:grpSpPr>
          <a:xfrm>
            <a:off x="16076" y="80575"/>
            <a:ext cx="9061250" cy="861699"/>
            <a:chOff x="16076" y="80575"/>
            <a:chExt cx="9061250" cy="861699"/>
          </a:xfrm>
        </p:grpSpPr>
        <p:pic>
          <p:nvPicPr>
            <p:cNvPr id="166" name="Google Shape;166;p25"/>
            <p:cNvPicPr preferRelativeResize="0"/>
            <p:nvPr/>
          </p:nvPicPr>
          <p:blipFill rotWithShape="1">
            <a:blip r:embed="rId2">
              <a:alphaModFix/>
            </a:blip>
            <a:srcRect l="37594" t="19563" r="36455" b="20698"/>
            <a:stretch/>
          </p:blipFill>
          <p:spPr>
            <a:xfrm flipH="1">
              <a:off x="8411848" y="80575"/>
              <a:ext cx="665477" cy="861699"/>
            </a:xfrm>
            <a:prstGeom prst="rect">
              <a:avLst/>
            </a:prstGeom>
            <a:noFill/>
            <a:ln>
              <a:noFill/>
            </a:ln>
          </p:spPr>
        </p:pic>
        <p:pic>
          <p:nvPicPr>
            <p:cNvPr id="167" name="Google Shape;167;p25"/>
            <p:cNvPicPr preferRelativeResize="0"/>
            <p:nvPr/>
          </p:nvPicPr>
          <p:blipFill rotWithShape="1">
            <a:blip r:embed="rId3">
              <a:alphaModFix/>
            </a:blip>
            <a:srcRect l="39987" t="23764" r="39719" b="24119"/>
            <a:stretch/>
          </p:blipFill>
          <p:spPr>
            <a:xfrm rot="1228708">
              <a:off x="125070" y="155375"/>
              <a:ext cx="493011" cy="712102"/>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6"/>
        <p:cNvGrpSpPr/>
        <p:nvPr/>
      </p:nvGrpSpPr>
      <p:grpSpPr>
        <a:xfrm>
          <a:off x="0" y="0"/>
          <a:ext cx="0" cy="0"/>
          <a:chOff x="0" y="0"/>
          <a:chExt cx="0" cy="0"/>
        </a:xfrm>
      </p:grpSpPr>
      <p:grpSp>
        <p:nvGrpSpPr>
          <p:cNvPr id="247" name="Google Shape;247;p33"/>
          <p:cNvGrpSpPr/>
          <p:nvPr/>
        </p:nvGrpSpPr>
        <p:grpSpPr>
          <a:xfrm>
            <a:off x="53975" y="84775"/>
            <a:ext cx="8994550" cy="789437"/>
            <a:chOff x="53975" y="84775"/>
            <a:chExt cx="8994550" cy="789437"/>
          </a:xfrm>
        </p:grpSpPr>
        <p:pic>
          <p:nvPicPr>
            <p:cNvPr id="248" name="Google Shape;248;p33"/>
            <p:cNvPicPr preferRelativeResize="0"/>
            <p:nvPr/>
          </p:nvPicPr>
          <p:blipFill rotWithShape="1">
            <a:blip r:embed="rId2">
              <a:alphaModFix/>
            </a:blip>
            <a:srcRect l="29309" t="20498" r="30502" b="19336"/>
            <a:stretch/>
          </p:blipFill>
          <p:spPr>
            <a:xfrm>
              <a:off x="53975" y="84775"/>
              <a:ext cx="815519" cy="686750"/>
            </a:xfrm>
            <a:prstGeom prst="rect">
              <a:avLst/>
            </a:prstGeom>
            <a:noFill/>
            <a:ln>
              <a:noFill/>
            </a:ln>
          </p:spPr>
        </p:pic>
        <p:pic>
          <p:nvPicPr>
            <p:cNvPr id="249" name="Google Shape;249;p33"/>
            <p:cNvPicPr preferRelativeResize="0"/>
            <p:nvPr/>
          </p:nvPicPr>
          <p:blipFill rotWithShape="1">
            <a:blip r:embed="rId3">
              <a:alphaModFix/>
            </a:blip>
            <a:srcRect l="39701" t="26751" r="39697" b="26950"/>
            <a:stretch/>
          </p:blipFill>
          <p:spPr>
            <a:xfrm flipH="1">
              <a:off x="8423998" y="84775"/>
              <a:ext cx="624527" cy="789437"/>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50"/>
        <p:cNvGrpSpPr/>
        <p:nvPr/>
      </p:nvGrpSpPr>
      <p:grpSpPr>
        <a:xfrm>
          <a:off x="0" y="0"/>
          <a:ext cx="0" cy="0"/>
          <a:chOff x="0" y="0"/>
          <a:chExt cx="0" cy="0"/>
        </a:xfrm>
      </p:grpSpPr>
      <p:grpSp>
        <p:nvGrpSpPr>
          <p:cNvPr id="251" name="Google Shape;251;p34"/>
          <p:cNvGrpSpPr/>
          <p:nvPr/>
        </p:nvGrpSpPr>
        <p:grpSpPr>
          <a:xfrm>
            <a:off x="97575" y="-184950"/>
            <a:ext cx="9076750" cy="5202626"/>
            <a:chOff x="97575" y="-184950"/>
            <a:chExt cx="9076750" cy="5202626"/>
          </a:xfrm>
        </p:grpSpPr>
        <p:pic>
          <p:nvPicPr>
            <p:cNvPr id="252" name="Google Shape;252;p34"/>
            <p:cNvPicPr preferRelativeResize="0"/>
            <p:nvPr/>
          </p:nvPicPr>
          <p:blipFill rotWithShape="1">
            <a:blip r:embed="rId2">
              <a:alphaModFix/>
            </a:blip>
            <a:srcRect l="27042" t="16224" r="26276" b="20472"/>
            <a:stretch/>
          </p:blipFill>
          <p:spPr>
            <a:xfrm>
              <a:off x="97575" y="4360575"/>
              <a:ext cx="861527" cy="657101"/>
            </a:xfrm>
            <a:prstGeom prst="rect">
              <a:avLst/>
            </a:prstGeom>
            <a:noFill/>
            <a:ln>
              <a:noFill/>
            </a:ln>
          </p:spPr>
        </p:pic>
        <p:pic>
          <p:nvPicPr>
            <p:cNvPr id="253" name="Google Shape;253;p34"/>
            <p:cNvPicPr preferRelativeResize="0"/>
            <p:nvPr/>
          </p:nvPicPr>
          <p:blipFill rotWithShape="1">
            <a:blip r:embed="rId3">
              <a:alphaModFix/>
            </a:blip>
            <a:srcRect l="33237" t="18355" r="33223" b="18349"/>
            <a:stretch/>
          </p:blipFill>
          <p:spPr>
            <a:xfrm rot="2464930">
              <a:off x="8144864" y="-18757"/>
              <a:ext cx="839898" cy="891663"/>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29"/>
        <p:cNvGrpSpPr/>
        <p:nvPr/>
      </p:nvGrpSpPr>
      <p:grpSpPr>
        <a:xfrm>
          <a:off x="0" y="0"/>
          <a:ext cx="0" cy="0"/>
          <a:chOff x="0" y="0"/>
          <a:chExt cx="0" cy="0"/>
        </a:xfrm>
      </p:grpSpPr>
      <p:sp>
        <p:nvSpPr>
          <p:cNvPr id="130" name="Google Shape;130;p21"/>
          <p:cNvSpPr txBox="1">
            <a:spLocks noGrp="1"/>
          </p:cNvSpPr>
          <p:nvPr>
            <p:ph type="title"/>
          </p:nvPr>
        </p:nvSpPr>
        <p:spPr>
          <a:xfrm>
            <a:off x="1018025" y="1497800"/>
            <a:ext cx="2760900" cy="1041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1" name="Google Shape;131;p21"/>
          <p:cNvSpPr txBox="1">
            <a:spLocks noGrp="1"/>
          </p:cNvSpPr>
          <p:nvPr>
            <p:ph type="subTitle" idx="1"/>
          </p:nvPr>
        </p:nvSpPr>
        <p:spPr>
          <a:xfrm>
            <a:off x="1018025" y="2539300"/>
            <a:ext cx="2760900" cy="110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32" name="Google Shape;132;p21"/>
          <p:cNvGrpSpPr/>
          <p:nvPr/>
        </p:nvGrpSpPr>
        <p:grpSpPr>
          <a:xfrm>
            <a:off x="142798" y="53924"/>
            <a:ext cx="8797238" cy="5012753"/>
            <a:chOff x="142798" y="53924"/>
            <a:chExt cx="8797238" cy="5012753"/>
          </a:xfrm>
        </p:grpSpPr>
        <p:pic>
          <p:nvPicPr>
            <p:cNvPr id="133" name="Google Shape;133;p21"/>
            <p:cNvPicPr preferRelativeResize="0"/>
            <p:nvPr/>
          </p:nvPicPr>
          <p:blipFill rotWithShape="1">
            <a:blip r:embed="rId2">
              <a:alphaModFix/>
            </a:blip>
            <a:srcRect l="36228" t="18105" r="36341" b="18479"/>
            <a:stretch/>
          </p:blipFill>
          <p:spPr>
            <a:xfrm rot="-652690" flipH="1">
              <a:off x="223888" y="4148912"/>
              <a:ext cx="663572" cy="862903"/>
            </a:xfrm>
            <a:prstGeom prst="rect">
              <a:avLst/>
            </a:prstGeom>
            <a:noFill/>
            <a:ln>
              <a:noFill/>
            </a:ln>
          </p:spPr>
        </p:pic>
        <p:pic>
          <p:nvPicPr>
            <p:cNvPr id="134" name="Google Shape;134;p21"/>
            <p:cNvPicPr preferRelativeResize="0"/>
            <p:nvPr/>
          </p:nvPicPr>
          <p:blipFill rotWithShape="1">
            <a:blip r:embed="rId3">
              <a:alphaModFix/>
            </a:blip>
            <a:srcRect l="38444" t="14385" r="38104" b="14221"/>
            <a:stretch/>
          </p:blipFill>
          <p:spPr>
            <a:xfrm rot="1850938">
              <a:off x="331995" y="123401"/>
              <a:ext cx="513681" cy="879672"/>
            </a:xfrm>
            <a:prstGeom prst="rect">
              <a:avLst/>
            </a:prstGeom>
            <a:noFill/>
            <a:ln>
              <a:noFill/>
            </a:ln>
          </p:spPr>
        </p:pic>
        <p:pic>
          <p:nvPicPr>
            <p:cNvPr id="135" name="Google Shape;135;p21"/>
            <p:cNvPicPr preferRelativeResize="0"/>
            <p:nvPr/>
          </p:nvPicPr>
          <p:blipFill rotWithShape="1">
            <a:blip r:embed="rId4">
              <a:alphaModFix/>
            </a:blip>
            <a:srcRect l="35600" t="27845" r="35455" b="26022"/>
            <a:stretch/>
          </p:blipFill>
          <p:spPr>
            <a:xfrm flipH="1">
              <a:off x="8144834" y="183023"/>
              <a:ext cx="795203" cy="712958"/>
            </a:xfrm>
            <a:prstGeom prst="rect">
              <a:avLst/>
            </a:prstGeom>
            <a:noFill/>
            <a:ln>
              <a:noFill/>
            </a:ln>
          </p:spPr>
        </p:pic>
      </p:grpSp>
    </p:spTree>
    <p:extLst>
      <p:ext uri="{BB962C8B-B14F-4D97-AF65-F5344CB8AC3E}">
        <p14:creationId xmlns:p14="http://schemas.microsoft.com/office/powerpoint/2010/main" val="3476765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856300" y="904575"/>
            <a:ext cx="2561700" cy="2016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 name="Google Shape;43;p7"/>
          <p:cNvSpPr txBox="1">
            <a:spLocks noGrp="1"/>
          </p:cNvSpPr>
          <p:nvPr>
            <p:ph type="subTitle" idx="1"/>
          </p:nvPr>
        </p:nvSpPr>
        <p:spPr>
          <a:xfrm>
            <a:off x="856300" y="2921600"/>
            <a:ext cx="2561700" cy="13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 name="Google Shape;44;p7"/>
          <p:cNvSpPr>
            <a:spLocks noGrp="1"/>
          </p:cNvSpPr>
          <p:nvPr>
            <p:ph type="pic" idx="2"/>
          </p:nvPr>
        </p:nvSpPr>
        <p:spPr>
          <a:xfrm>
            <a:off x="4667400" y="301425"/>
            <a:ext cx="3335400" cy="4064400"/>
          </a:xfrm>
          <a:prstGeom prst="round2SameRect">
            <a:avLst>
              <a:gd name="adj1" fmla="val 16667"/>
              <a:gd name="adj2" fmla="val 0"/>
            </a:avLst>
          </a:prstGeom>
          <a:noFill/>
          <a:ln>
            <a:noFill/>
          </a:ln>
        </p:spPr>
      </p:sp>
      <p:grpSp>
        <p:nvGrpSpPr>
          <p:cNvPr id="45" name="Google Shape;45;p7"/>
          <p:cNvGrpSpPr/>
          <p:nvPr/>
        </p:nvGrpSpPr>
        <p:grpSpPr>
          <a:xfrm>
            <a:off x="87799" y="46413"/>
            <a:ext cx="8998362" cy="1128900"/>
            <a:chOff x="87799" y="46413"/>
            <a:chExt cx="8998362" cy="1128900"/>
          </a:xfrm>
        </p:grpSpPr>
        <p:pic>
          <p:nvPicPr>
            <p:cNvPr id="46" name="Google Shape;46;p7"/>
            <p:cNvPicPr preferRelativeResize="0"/>
            <p:nvPr/>
          </p:nvPicPr>
          <p:blipFill rotWithShape="1">
            <a:blip r:embed="rId2">
              <a:alphaModFix/>
            </a:blip>
            <a:srcRect l="31273" t="16017" r="31464" b="15969"/>
            <a:stretch/>
          </p:blipFill>
          <p:spPr>
            <a:xfrm rot="-1327434">
              <a:off x="8102884" y="174369"/>
              <a:ext cx="850187" cy="872988"/>
            </a:xfrm>
            <a:prstGeom prst="rect">
              <a:avLst/>
            </a:prstGeom>
            <a:noFill/>
            <a:ln>
              <a:noFill/>
            </a:ln>
          </p:spPr>
        </p:pic>
        <p:pic>
          <p:nvPicPr>
            <p:cNvPr id="47" name="Google Shape;47;p7"/>
            <p:cNvPicPr preferRelativeResize="0"/>
            <p:nvPr/>
          </p:nvPicPr>
          <p:blipFill rotWithShape="1">
            <a:blip r:embed="rId3">
              <a:alphaModFix/>
            </a:blip>
            <a:srcRect l="39987" t="23764" r="39719" b="24119"/>
            <a:stretch/>
          </p:blipFill>
          <p:spPr>
            <a:xfrm rot="1228699">
              <a:off x="215827" y="121279"/>
              <a:ext cx="579096" cy="836443"/>
            </a:xfrm>
            <a:prstGeom prst="rect">
              <a:avLst/>
            </a:prstGeom>
            <a:noFill/>
            <a:ln>
              <a:noFill/>
            </a:ln>
          </p:spPr>
        </p:pic>
      </p:grpSp>
    </p:spTree>
    <p:extLst>
      <p:ext uri="{BB962C8B-B14F-4D97-AF65-F5344CB8AC3E}">
        <p14:creationId xmlns:p14="http://schemas.microsoft.com/office/powerpoint/2010/main" val="2998433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Playfair Display SemiBold"/>
              <a:buNone/>
              <a:defRPr sz="3000">
                <a:solidFill>
                  <a:schemeClr val="dk1"/>
                </a:solidFill>
                <a:latin typeface="Playfair Display SemiBold"/>
                <a:ea typeface="Playfair Display SemiBold"/>
                <a:cs typeface="Playfair Display SemiBold"/>
                <a:sym typeface="Playfair Display SemiBold"/>
              </a:defRPr>
            </a:lvl1pPr>
            <a:lvl2pPr lvl="1"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2pPr>
            <a:lvl3pPr lvl="2"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3pPr>
            <a:lvl4pPr lvl="3"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4pPr>
            <a:lvl5pPr lvl="4"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5pPr>
            <a:lvl6pPr lvl="5"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6pPr>
            <a:lvl7pPr lvl="6"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7pPr>
            <a:lvl8pPr lvl="7"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8pPr>
            <a:lvl9pPr lvl="8"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69" r:id="rId4"/>
    <p:sldLayoutId id="2147483671" r:id="rId5"/>
    <p:sldLayoutId id="2147483679" r:id="rId6"/>
    <p:sldLayoutId id="2147483680" r:id="rId7"/>
    <p:sldLayoutId id="2147483684" r:id="rId8"/>
    <p:sldLayoutId id="2147483685" r:id="rId9"/>
    <p:sldLayoutId id="2147483686"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8" Type="http://schemas.openxmlformats.org/officeDocument/2006/relationships/hyperlink" Target="https://medium.com/artificialis/getting-started-with-depth-estimation-using-midas-and-python-d0119bfe1159" TargetMode="External"/><Relationship Id="rId3" Type="http://schemas.openxmlformats.org/officeDocument/2006/relationships/hyperlink" Target="https://scholar.google.com/scholar?hl=en&amp;q=Jeff+Donahue%2C+Yangqing+Jia%2C+Oriol+Vinyals%2C+Judy+Hoffman%2C+Ning+Zhang%2C+Eric+Tzeng%2C+and+Trevor+Darrell.+2014.+DeCAF%3A+A+deep+convolutional+activation+feature+for+generic+visual+recognition.+In+Proc.+31st+International+Conference+on+Machine+Learning.+647%2D%2D655." TargetMode="External"/><Relationship Id="rId7" Type="http://schemas.openxmlformats.org/officeDocument/2006/relationships/hyperlink" Target="https://doi.org/10.1016/j.tourman.2022.104653."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hyperlink" Target="https://doi.org/10.1007/s41095-020-0193-5" TargetMode="External"/><Relationship Id="rId5" Type="http://schemas.openxmlformats.org/officeDocument/2006/relationships/hyperlink" Target="https://doi.org/10.1007/s11042-023-15791-2" TargetMode="External"/><Relationship Id="rId4" Type="http://schemas.openxmlformats.org/officeDocument/2006/relationships/hyperlink" Target="https://doi.org/10.1145/3106668.310667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8"/>
          <p:cNvSpPr txBox="1">
            <a:spLocks noGrp="1"/>
          </p:cNvSpPr>
          <p:nvPr>
            <p:ph type="ctrTitle"/>
          </p:nvPr>
        </p:nvSpPr>
        <p:spPr>
          <a:xfrm>
            <a:off x="966377" y="287079"/>
            <a:ext cx="7388784" cy="319037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Aesthetic Quality Assessment</a:t>
            </a:r>
            <a:endParaRPr i="1" dirty="0"/>
          </a:p>
        </p:txBody>
      </p:sp>
      <p:sp>
        <p:nvSpPr>
          <p:cNvPr id="265" name="Google Shape;265;p38"/>
          <p:cNvSpPr txBox="1">
            <a:spLocks noGrp="1"/>
          </p:cNvSpPr>
          <p:nvPr>
            <p:ph type="subTitle" idx="1"/>
          </p:nvPr>
        </p:nvSpPr>
        <p:spPr>
          <a:xfrm>
            <a:off x="966377" y="3604344"/>
            <a:ext cx="3710700" cy="40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Mentored by- Prof. Sarp Akcay</a:t>
            </a:r>
          </a:p>
        </p:txBody>
      </p:sp>
      <p:pic>
        <p:nvPicPr>
          <p:cNvPr id="267" name="Google Shape;267;p38"/>
          <p:cNvPicPr preferRelativeResize="0"/>
          <p:nvPr/>
        </p:nvPicPr>
        <p:blipFill rotWithShape="1">
          <a:blip r:embed="rId3">
            <a:alphaModFix/>
          </a:blip>
          <a:srcRect l="33606" t="17249" r="34001" b="17607"/>
          <a:stretch/>
        </p:blipFill>
        <p:spPr>
          <a:xfrm rot="-1213151">
            <a:off x="4799424" y="3922400"/>
            <a:ext cx="842000" cy="952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0C75F9BA-D69F-E8C2-3AC7-E118201CE2CF}"/>
              </a:ext>
            </a:extLst>
          </p:cNvPr>
          <p:cNvGrpSpPr/>
          <p:nvPr/>
        </p:nvGrpSpPr>
        <p:grpSpPr>
          <a:xfrm>
            <a:off x="0" y="0"/>
            <a:ext cx="9144000" cy="5143500"/>
            <a:chOff x="0" y="0"/>
            <a:chExt cx="9144000" cy="5143500"/>
          </a:xfrm>
        </p:grpSpPr>
        <p:sp>
          <p:nvSpPr>
            <p:cNvPr id="2" name="Rectangle 1">
              <a:extLst>
                <a:ext uri="{FF2B5EF4-FFF2-40B4-BE49-F238E27FC236}">
                  <a16:creationId xmlns:a16="http://schemas.microsoft.com/office/drawing/2014/main" id="{C75F1CA6-7FD1-E0EA-8089-6D3E7E8F6F35}"/>
                </a:ext>
              </a:extLst>
            </p:cNvPr>
            <p:cNvSpPr/>
            <p:nvPr/>
          </p:nvSpPr>
          <p:spPr>
            <a:xfrm>
              <a:off x="0" y="0"/>
              <a:ext cx="9144000" cy="51435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1A6546D-A38E-864F-12A1-A54A285D2DBD}"/>
                </a:ext>
              </a:extLst>
            </p:cNvPr>
            <p:cNvPicPr>
              <a:picLocks noChangeAspect="1"/>
            </p:cNvPicPr>
            <p:nvPr/>
          </p:nvPicPr>
          <p:blipFill>
            <a:blip r:embed="rId2"/>
            <a:stretch>
              <a:fillRect/>
            </a:stretch>
          </p:blipFill>
          <p:spPr>
            <a:xfrm>
              <a:off x="114521" y="4186225"/>
              <a:ext cx="998662" cy="861859"/>
            </a:xfrm>
            <a:prstGeom prst="rect">
              <a:avLst/>
            </a:prstGeom>
          </p:spPr>
        </p:pic>
        <p:sp>
          <p:nvSpPr>
            <p:cNvPr id="9" name="TextBox 8">
              <a:extLst>
                <a:ext uri="{FF2B5EF4-FFF2-40B4-BE49-F238E27FC236}">
                  <a16:creationId xmlns:a16="http://schemas.microsoft.com/office/drawing/2014/main" id="{EE776EC1-3D92-71F3-CDDF-5DB33FF58771}"/>
                </a:ext>
              </a:extLst>
            </p:cNvPr>
            <p:cNvSpPr txBox="1"/>
            <p:nvPr/>
          </p:nvSpPr>
          <p:spPr>
            <a:xfrm>
              <a:off x="1502796" y="1209907"/>
              <a:ext cx="4230094" cy="1261884"/>
            </a:xfrm>
            <a:prstGeom prst="rect">
              <a:avLst/>
            </a:prstGeom>
            <a:noFill/>
          </p:spPr>
          <p:txBody>
            <a:bodyPr wrap="square" rtlCol="0">
              <a:spAutoFit/>
            </a:bodyPr>
            <a:lstStyle/>
            <a:p>
              <a:r>
                <a:rPr kumimoji="0" lang="en" sz="7600" b="0" i="0" u="none" strike="noStrike" kern="0" cap="none" spc="0" normalizeH="0" baseline="0" noProof="0" dirty="0">
                  <a:ln>
                    <a:noFill/>
                  </a:ln>
                  <a:solidFill>
                    <a:srgbClr val="FDF3E6"/>
                  </a:solidFill>
                  <a:effectLst/>
                  <a:uLnTx/>
                  <a:uFillTx/>
                  <a:latin typeface="Playfair Display SemiBold"/>
                  <a:sym typeface="Playfair Display SemiBold"/>
                </a:rPr>
                <a:t>Thanks!</a:t>
              </a:r>
              <a:endParaRPr lang="en-US" dirty="0"/>
            </a:p>
          </p:txBody>
        </p:sp>
        <p:pic>
          <p:nvPicPr>
            <p:cNvPr id="10" name="Google Shape;820;p72">
              <a:extLst>
                <a:ext uri="{FF2B5EF4-FFF2-40B4-BE49-F238E27FC236}">
                  <a16:creationId xmlns:a16="http://schemas.microsoft.com/office/drawing/2014/main" id="{9FD48260-373A-8282-6DE4-21D3DB056E2A}"/>
                </a:ext>
              </a:extLst>
            </p:cNvPr>
            <p:cNvPicPr preferRelativeResize="0"/>
            <p:nvPr/>
          </p:nvPicPr>
          <p:blipFill rotWithShape="1">
            <a:blip r:embed="rId3">
              <a:alphaModFix/>
            </a:blip>
            <a:srcRect l="34791" t="22612" r="35029" b="21828"/>
            <a:stretch/>
          </p:blipFill>
          <p:spPr>
            <a:xfrm rot="-3735681">
              <a:off x="4862250" y="3558672"/>
              <a:ext cx="819450" cy="848627"/>
            </a:xfrm>
            <a:prstGeom prst="rect">
              <a:avLst/>
            </a:prstGeom>
            <a:noFill/>
            <a:ln>
              <a:noFill/>
            </a:ln>
          </p:spPr>
        </p:pic>
        <p:pic>
          <p:nvPicPr>
            <p:cNvPr id="11" name="Google Shape;819;p72">
              <a:extLst>
                <a:ext uri="{FF2B5EF4-FFF2-40B4-BE49-F238E27FC236}">
                  <a16:creationId xmlns:a16="http://schemas.microsoft.com/office/drawing/2014/main" id="{0A80DC15-7BA8-BEAB-58F9-681EED72764D}"/>
                </a:ext>
              </a:extLst>
            </p:cNvPr>
            <p:cNvPicPr preferRelativeResize="0"/>
            <p:nvPr/>
          </p:nvPicPr>
          <p:blipFill rotWithShape="1">
            <a:blip r:embed="rId4">
              <a:alphaModFix/>
            </a:blip>
            <a:srcRect l="37057" t="16006" r="37170" b="16766"/>
            <a:stretch/>
          </p:blipFill>
          <p:spPr>
            <a:xfrm rot="-368968">
              <a:off x="7749784" y="458304"/>
              <a:ext cx="911608" cy="1337566"/>
            </a:xfrm>
            <a:prstGeom prst="rect">
              <a:avLst/>
            </a:prstGeom>
            <a:noFill/>
            <a:ln>
              <a:noFill/>
            </a:ln>
          </p:spPr>
        </p:pic>
      </p:grpSp>
    </p:spTree>
    <p:extLst>
      <p:ext uri="{BB962C8B-B14F-4D97-AF65-F5344CB8AC3E}">
        <p14:creationId xmlns:p14="http://schemas.microsoft.com/office/powerpoint/2010/main" val="1974747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4" name="Google Shape;334;p44"/>
          <p:cNvSpPr txBox="1">
            <a:spLocks noGrp="1"/>
          </p:cNvSpPr>
          <p:nvPr>
            <p:ph type="subTitle" idx="1"/>
          </p:nvPr>
        </p:nvSpPr>
        <p:spPr>
          <a:xfrm>
            <a:off x="4810340" y="1828875"/>
            <a:ext cx="3606600" cy="24891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0"/>
              </a:spcAft>
              <a:buClr>
                <a:srgbClr val="000000"/>
              </a:buClr>
              <a:buSzPts val="1400"/>
              <a:buFont typeface="Questrial"/>
              <a:buNone/>
              <a:tabLst/>
              <a:defRPr/>
            </a:pPr>
            <a:r>
              <a:rPr kumimoji="0" lang="en-IN" sz="1400" b="0" i="0" u="none" strike="noStrike" kern="0" cap="none" spc="0" normalizeH="0" baseline="0" noProof="0" dirty="0">
                <a:ln>
                  <a:noFill/>
                </a:ln>
                <a:solidFill>
                  <a:srgbClr val="000000"/>
                </a:solidFill>
                <a:effectLst/>
                <a:uLnTx/>
                <a:uFillTx/>
                <a:latin typeface="Questrial"/>
                <a:ea typeface="Questrial"/>
                <a:cs typeface="Questrial"/>
                <a:sym typeface="Questrial"/>
              </a:rPr>
              <a:t>This literature review explores various methodologies and technologies that contribute to the development of an automated aesthetic quality assessment system, particularly for food content.</a:t>
            </a:r>
          </a:p>
        </p:txBody>
      </p:sp>
      <p:sp>
        <p:nvSpPr>
          <p:cNvPr id="335" name="Google Shape;335;p44"/>
          <p:cNvSpPr txBox="1">
            <a:spLocks noGrp="1"/>
          </p:cNvSpPr>
          <p:nvPr>
            <p:ph type="subTitle" idx="2"/>
          </p:nvPr>
        </p:nvSpPr>
        <p:spPr>
          <a:xfrm>
            <a:off x="727063" y="1828875"/>
            <a:ext cx="3606600" cy="248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latin typeface="Questrial" pitchFamily="2" charset="77"/>
                <a:ea typeface="Questrial" pitchFamily="2" charset="77"/>
                <a:cs typeface="Questrial" pitchFamily="2" charset="77"/>
              </a:rPr>
              <a:t>The aesthetic quality of images is a crucial factor influencing user engagement on social media platforms like Instagram. For users aiming to establish a business account focused on food-related content, understanding and improving the aesthetic appeal of their posts can significantly enhance their online presence and engagement. </a:t>
            </a:r>
          </a:p>
          <a:p>
            <a:pPr marL="0" lvl="0" indent="0" algn="l" rtl="0">
              <a:spcBef>
                <a:spcPts val="0"/>
              </a:spcBef>
              <a:spcAft>
                <a:spcPts val="0"/>
              </a:spcAft>
              <a:buNone/>
            </a:pPr>
            <a:endParaRPr lang="en-IN" dirty="0">
              <a:latin typeface="Questrial" pitchFamily="2" charset="77"/>
              <a:ea typeface="Questrial" pitchFamily="2" charset="77"/>
              <a:cs typeface="Questrial" pitchFamily="2" charset="77"/>
            </a:endParaRPr>
          </a:p>
        </p:txBody>
      </p:sp>
      <p:sp>
        <p:nvSpPr>
          <p:cNvPr id="4" name="TextBox 3">
            <a:extLst>
              <a:ext uri="{FF2B5EF4-FFF2-40B4-BE49-F238E27FC236}">
                <a16:creationId xmlns:a16="http://schemas.microsoft.com/office/drawing/2014/main" id="{DEEFA06E-DC1A-81EE-1316-15F208702739}"/>
              </a:ext>
            </a:extLst>
          </p:cNvPr>
          <p:cNvSpPr txBox="1"/>
          <p:nvPr/>
        </p:nvSpPr>
        <p:spPr>
          <a:xfrm>
            <a:off x="3362408" y="271527"/>
            <a:ext cx="2419184" cy="553998"/>
          </a:xfrm>
          <a:prstGeom prst="rect">
            <a:avLst/>
          </a:prstGeom>
          <a:noFill/>
        </p:spPr>
        <p:txBody>
          <a:bodyPr wrap="square">
            <a:spAutoFit/>
          </a:bodyPr>
          <a:lstStyle/>
          <a:p>
            <a:r>
              <a:rPr kumimoji="0" lang="en" sz="3000" b="0" u="none" strike="noStrike" kern="0" cap="none" spc="0" normalizeH="0" baseline="0" noProof="0" dirty="0">
                <a:ln>
                  <a:noFill/>
                </a:ln>
                <a:solidFill>
                  <a:srgbClr val="3B352E"/>
                </a:solidFill>
                <a:effectLst/>
                <a:uLnTx/>
                <a:uFillTx/>
                <a:latin typeface="Playfair Display SemiBold"/>
                <a:sym typeface="Playfair Display SemiBold"/>
              </a:rPr>
              <a:t>Introduction</a:t>
            </a:r>
            <a:endParaRPr lang="en-US" sz="3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0"/>
          <p:cNvSpPr txBox="1">
            <a:spLocks noGrp="1"/>
          </p:cNvSpPr>
          <p:nvPr>
            <p:ph type="title" idx="21"/>
          </p:nvPr>
        </p:nvSpPr>
        <p:spPr>
          <a:xfrm>
            <a:off x="720000" y="194651"/>
            <a:ext cx="7704000" cy="4782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Idea</a:t>
            </a:r>
            <a:endParaRPr dirty="0"/>
          </a:p>
        </p:txBody>
      </p:sp>
      <p:sp>
        <p:nvSpPr>
          <p:cNvPr id="39" name="Google Shape;1121;p43">
            <a:extLst>
              <a:ext uri="{FF2B5EF4-FFF2-40B4-BE49-F238E27FC236}">
                <a16:creationId xmlns:a16="http://schemas.microsoft.com/office/drawing/2014/main" id="{39DB5717-982D-07EC-A8BC-93DB5C2A2617}"/>
              </a:ext>
            </a:extLst>
          </p:cNvPr>
          <p:cNvSpPr txBox="1">
            <a:spLocks/>
          </p:cNvSpPr>
          <p:nvPr/>
        </p:nvSpPr>
        <p:spPr>
          <a:xfrm>
            <a:off x="914356" y="3186423"/>
            <a:ext cx="1653915" cy="6858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Deep Learning with CNNs</a:t>
            </a:r>
          </a:p>
        </p:txBody>
      </p:sp>
      <p:sp>
        <p:nvSpPr>
          <p:cNvPr id="40" name="Google Shape;1122;p43">
            <a:extLst>
              <a:ext uri="{FF2B5EF4-FFF2-40B4-BE49-F238E27FC236}">
                <a16:creationId xmlns:a16="http://schemas.microsoft.com/office/drawing/2014/main" id="{4B7DF915-2A28-4EBB-A956-F126F74822EC}"/>
              </a:ext>
            </a:extLst>
          </p:cNvPr>
          <p:cNvSpPr txBox="1">
            <a:spLocks/>
          </p:cNvSpPr>
          <p:nvPr/>
        </p:nvSpPr>
        <p:spPr>
          <a:xfrm>
            <a:off x="526363" y="3752002"/>
            <a:ext cx="2272750" cy="9589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0" indent="0" algn="ctr">
              <a:spcAft>
                <a:spcPts val="1600"/>
              </a:spcAft>
              <a:buFont typeface="Questrial"/>
              <a:buNone/>
            </a:pPr>
            <a:r>
              <a:rPr lang="en-IN" sz="1200" dirty="0"/>
              <a:t>Deep learning models extract features crucial for aesthetic assessment, enhancing the system's capability.</a:t>
            </a:r>
          </a:p>
        </p:txBody>
      </p:sp>
      <p:sp>
        <p:nvSpPr>
          <p:cNvPr id="41" name="Google Shape;1123;p43">
            <a:extLst>
              <a:ext uri="{FF2B5EF4-FFF2-40B4-BE49-F238E27FC236}">
                <a16:creationId xmlns:a16="http://schemas.microsoft.com/office/drawing/2014/main" id="{25334EDD-D28F-97DB-5C9E-6D13C63FFC88}"/>
              </a:ext>
            </a:extLst>
          </p:cNvPr>
          <p:cNvSpPr txBox="1">
            <a:spLocks/>
          </p:cNvSpPr>
          <p:nvPr/>
        </p:nvSpPr>
        <p:spPr>
          <a:xfrm>
            <a:off x="3324016" y="3206761"/>
            <a:ext cx="2227200" cy="6808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Monte Carlo Simulations</a:t>
            </a:r>
          </a:p>
        </p:txBody>
      </p:sp>
      <p:sp>
        <p:nvSpPr>
          <p:cNvPr id="42" name="Google Shape;1124;p43">
            <a:extLst>
              <a:ext uri="{FF2B5EF4-FFF2-40B4-BE49-F238E27FC236}">
                <a16:creationId xmlns:a16="http://schemas.microsoft.com/office/drawing/2014/main" id="{1FAD390F-66E8-ECC5-C654-8AEF1A698D6E}"/>
              </a:ext>
            </a:extLst>
          </p:cNvPr>
          <p:cNvSpPr txBox="1">
            <a:spLocks/>
          </p:cNvSpPr>
          <p:nvPr/>
        </p:nvSpPr>
        <p:spPr>
          <a:xfrm>
            <a:off x="3377833" y="3769069"/>
            <a:ext cx="2227200" cy="9294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0" indent="0" algn="ctr">
              <a:spcAft>
                <a:spcPts val="1600"/>
              </a:spcAft>
              <a:buFont typeface="Questrial"/>
              <a:buNone/>
            </a:pPr>
            <a:r>
              <a:rPr lang="en-IN" sz="1200" dirty="0"/>
              <a:t>Estimating aesthetic score distributions enhances robustness and reliability.</a:t>
            </a:r>
          </a:p>
        </p:txBody>
      </p:sp>
      <p:sp>
        <p:nvSpPr>
          <p:cNvPr id="43" name="Google Shape;1125;p43">
            <a:extLst>
              <a:ext uri="{FF2B5EF4-FFF2-40B4-BE49-F238E27FC236}">
                <a16:creationId xmlns:a16="http://schemas.microsoft.com/office/drawing/2014/main" id="{380071EE-EB18-3B26-1A44-8E4C0CED88CC}"/>
              </a:ext>
            </a:extLst>
          </p:cNvPr>
          <p:cNvSpPr txBox="1">
            <a:spLocks/>
          </p:cNvSpPr>
          <p:nvPr/>
        </p:nvSpPr>
        <p:spPr>
          <a:xfrm>
            <a:off x="6332598" y="3176252"/>
            <a:ext cx="2227200" cy="6808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Hashtags and Engagement Metrics</a:t>
            </a:r>
          </a:p>
        </p:txBody>
      </p:sp>
      <p:sp>
        <p:nvSpPr>
          <p:cNvPr id="44" name="Google Shape;1126;p43">
            <a:extLst>
              <a:ext uri="{FF2B5EF4-FFF2-40B4-BE49-F238E27FC236}">
                <a16:creationId xmlns:a16="http://schemas.microsoft.com/office/drawing/2014/main" id="{D1D0757D-D667-EC96-C76C-1B5DDA44D227}"/>
              </a:ext>
            </a:extLst>
          </p:cNvPr>
          <p:cNvSpPr txBox="1">
            <a:spLocks/>
          </p:cNvSpPr>
          <p:nvPr/>
        </p:nvSpPr>
        <p:spPr>
          <a:xfrm>
            <a:off x="6332598" y="3733775"/>
            <a:ext cx="2439728" cy="12106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139700" indent="0">
              <a:buNone/>
            </a:pPr>
            <a:r>
              <a:rPr lang="en-IN" sz="1200" dirty="0"/>
              <a:t>Comparative analysis of general &amp; aesthetic-related hashtags offers insights into user engagement &amp; perceived aesthetic quality.</a:t>
            </a:r>
          </a:p>
        </p:txBody>
      </p:sp>
      <p:sp>
        <p:nvSpPr>
          <p:cNvPr id="45" name="Google Shape;1127;p43">
            <a:extLst>
              <a:ext uri="{FF2B5EF4-FFF2-40B4-BE49-F238E27FC236}">
                <a16:creationId xmlns:a16="http://schemas.microsoft.com/office/drawing/2014/main" id="{71F8F64C-01FA-42C7-46DB-0CD2BE4C3BD8}"/>
              </a:ext>
            </a:extLst>
          </p:cNvPr>
          <p:cNvSpPr txBox="1">
            <a:spLocks/>
          </p:cNvSpPr>
          <p:nvPr/>
        </p:nvSpPr>
        <p:spPr>
          <a:xfrm>
            <a:off x="2000974" y="1028375"/>
            <a:ext cx="2227200" cy="41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Bayesian Modelling</a:t>
            </a:r>
          </a:p>
        </p:txBody>
      </p:sp>
      <p:sp>
        <p:nvSpPr>
          <p:cNvPr id="46" name="Google Shape;1128;p43">
            <a:extLst>
              <a:ext uri="{FF2B5EF4-FFF2-40B4-BE49-F238E27FC236}">
                <a16:creationId xmlns:a16="http://schemas.microsoft.com/office/drawing/2014/main" id="{A0790875-4DB5-3DE3-7CFB-AFF1542116FA}"/>
              </a:ext>
            </a:extLst>
          </p:cNvPr>
          <p:cNvSpPr txBox="1">
            <a:spLocks/>
          </p:cNvSpPr>
          <p:nvPr/>
        </p:nvSpPr>
        <p:spPr>
          <a:xfrm>
            <a:off x="1866591" y="1283455"/>
            <a:ext cx="2571025" cy="11113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0" indent="0" algn="ctr">
              <a:spcAft>
                <a:spcPts val="1600"/>
              </a:spcAft>
              <a:buFont typeface="Questrial"/>
              <a:buNone/>
            </a:pPr>
            <a:r>
              <a:rPr lang="en-IN" sz="1200" dirty="0"/>
              <a:t>Gaussian Processes and Bayesian Neural Networks estimate uncertainty in aesthetic scores, crucial for subjective judgments.</a:t>
            </a:r>
          </a:p>
        </p:txBody>
      </p:sp>
      <p:sp>
        <p:nvSpPr>
          <p:cNvPr id="47" name="Google Shape;1130;p43">
            <a:extLst>
              <a:ext uri="{FF2B5EF4-FFF2-40B4-BE49-F238E27FC236}">
                <a16:creationId xmlns:a16="http://schemas.microsoft.com/office/drawing/2014/main" id="{838B2973-0133-A358-1675-CA95AF92194F}"/>
              </a:ext>
            </a:extLst>
          </p:cNvPr>
          <p:cNvSpPr txBox="1">
            <a:spLocks/>
          </p:cNvSpPr>
          <p:nvPr/>
        </p:nvSpPr>
        <p:spPr>
          <a:xfrm>
            <a:off x="4732833" y="1533204"/>
            <a:ext cx="2828888" cy="7372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0" indent="0" algn="ctr">
              <a:spcAft>
                <a:spcPts val="1600"/>
              </a:spcAft>
              <a:buFont typeface="Questrial"/>
              <a:buNone/>
            </a:pPr>
            <a:r>
              <a:rPr lang="en-IN" sz="1200" dirty="0"/>
              <a:t>Regression models and ensemble methods combine deep learning and Bayesian scores for robust predictions.</a:t>
            </a:r>
          </a:p>
        </p:txBody>
      </p:sp>
      <p:sp>
        <p:nvSpPr>
          <p:cNvPr id="48" name="Google Shape;1131;p43">
            <a:extLst>
              <a:ext uri="{FF2B5EF4-FFF2-40B4-BE49-F238E27FC236}">
                <a16:creationId xmlns:a16="http://schemas.microsoft.com/office/drawing/2014/main" id="{3C10112B-02B3-0143-1FC3-B8821EC2B825}"/>
              </a:ext>
            </a:extLst>
          </p:cNvPr>
          <p:cNvSpPr/>
          <p:nvPr/>
        </p:nvSpPr>
        <p:spPr>
          <a:xfrm rot="2217791">
            <a:off x="1272765" y="2735776"/>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32;p43">
            <a:extLst>
              <a:ext uri="{FF2B5EF4-FFF2-40B4-BE49-F238E27FC236}">
                <a16:creationId xmlns:a16="http://schemas.microsoft.com/office/drawing/2014/main" id="{66E39EAE-0EB2-3CEA-834A-1C6BA98FF112}"/>
              </a:ext>
            </a:extLst>
          </p:cNvPr>
          <p:cNvSpPr/>
          <p:nvPr/>
        </p:nvSpPr>
        <p:spPr>
          <a:xfrm rot="2217791">
            <a:off x="2756625" y="2541159"/>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33;p43">
            <a:extLst>
              <a:ext uri="{FF2B5EF4-FFF2-40B4-BE49-F238E27FC236}">
                <a16:creationId xmlns:a16="http://schemas.microsoft.com/office/drawing/2014/main" id="{4C818DE7-F9BD-860D-FF72-9D1790E62155}"/>
              </a:ext>
            </a:extLst>
          </p:cNvPr>
          <p:cNvSpPr/>
          <p:nvPr/>
        </p:nvSpPr>
        <p:spPr>
          <a:xfrm rot="2217791">
            <a:off x="4240485" y="2735776"/>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34;p43">
            <a:extLst>
              <a:ext uri="{FF2B5EF4-FFF2-40B4-BE49-F238E27FC236}">
                <a16:creationId xmlns:a16="http://schemas.microsoft.com/office/drawing/2014/main" id="{6312B991-2F84-770F-6E57-D470961A621D}"/>
              </a:ext>
            </a:extLst>
          </p:cNvPr>
          <p:cNvSpPr/>
          <p:nvPr/>
        </p:nvSpPr>
        <p:spPr>
          <a:xfrm rot="2217791">
            <a:off x="5724345" y="2541159"/>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35;p43">
            <a:extLst>
              <a:ext uri="{FF2B5EF4-FFF2-40B4-BE49-F238E27FC236}">
                <a16:creationId xmlns:a16="http://schemas.microsoft.com/office/drawing/2014/main" id="{DFC67BEB-C4F7-DF87-8B98-42308E4B9007}"/>
              </a:ext>
            </a:extLst>
          </p:cNvPr>
          <p:cNvSpPr/>
          <p:nvPr/>
        </p:nvSpPr>
        <p:spPr>
          <a:xfrm rot="2217791">
            <a:off x="7208205" y="2735776"/>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36;p43">
            <a:extLst>
              <a:ext uri="{FF2B5EF4-FFF2-40B4-BE49-F238E27FC236}">
                <a16:creationId xmlns:a16="http://schemas.microsoft.com/office/drawing/2014/main" id="{13F01AC7-808F-A314-13BE-71FFD36AA38B}"/>
              </a:ext>
            </a:extLst>
          </p:cNvPr>
          <p:cNvSpPr/>
          <p:nvPr/>
        </p:nvSpPr>
        <p:spPr>
          <a:xfrm>
            <a:off x="1808600" y="2637163"/>
            <a:ext cx="876998" cy="202925"/>
          </a:xfrm>
          <a:custGeom>
            <a:avLst/>
            <a:gdLst/>
            <a:ahLst/>
            <a:cxnLst/>
            <a:rect l="l" t="t" r="r" b="b"/>
            <a:pathLst>
              <a:path w="34231" h="8117" extrusionOk="0">
                <a:moveTo>
                  <a:pt x="0" y="8117"/>
                </a:moveTo>
                <a:cubicBezTo>
                  <a:pt x="11727" y="8117"/>
                  <a:pt x="22504" y="0"/>
                  <a:pt x="34231" y="0"/>
                </a:cubicBezTo>
              </a:path>
            </a:pathLst>
          </a:custGeom>
          <a:noFill/>
          <a:ln w="19050" cap="flat" cmpd="sng">
            <a:solidFill>
              <a:srgbClr val="000000"/>
            </a:solidFill>
            <a:prstDash val="solid"/>
            <a:round/>
            <a:headEnd type="none" w="med" len="med"/>
            <a:tailEnd type="none" w="med" len="med"/>
          </a:ln>
        </p:spPr>
        <p:txBody>
          <a:bodyPr/>
          <a:lstStyle/>
          <a:p>
            <a:endParaRPr lang="en-US"/>
          </a:p>
        </p:txBody>
      </p:sp>
      <p:sp>
        <p:nvSpPr>
          <p:cNvPr id="54" name="Google Shape;1137;p43">
            <a:extLst>
              <a:ext uri="{FF2B5EF4-FFF2-40B4-BE49-F238E27FC236}">
                <a16:creationId xmlns:a16="http://schemas.microsoft.com/office/drawing/2014/main" id="{24A73C6A-D764-551A-C018-116B9035F3A4}"/>
              </a:ext>
            </a:extLst>
          </p:cNvPr>
          <p:cNvSpPr/>
          <p:nvPr/>
        </p:nvSpPr>
        <p:spPr>
          <a:xfrm>
            <a:off x="3345412" y="2671700"/>
            <a:ext cx="895637" cy="151050"/>
          </a:xfrm>
          <a:custGeom>
            <a:avLst/>
            <a:gdLst/>
            <a:ahLst/>
            <a:cxnLst/>
            <a:rect l="l" t="t" r="r" b="b"/>
            <a:pathLst>
              <a:path w="41643" h="5354" extrusionOk="0">
                <a:moveTo>
                  <a:pt x="0" y="60"/>
                </a:moveTo>
                <a:cubicBezTo>
                  <a:pt x="13993" y="60"/>
                  <a:pt x="29128" y="-904"/>
                  <a:pt x="41643" y="5354"/>
                </a:cubicBezTo>
              </a:path>
            </a:pathLst>
          </a:custGeom>
          <a:noFill/>
          <a:ln w="19050" cap="flat" cmpd="sng">
            <a:solidFill>
              <a:srgbClr val="000000"/>
            </a:solidFill>
            <a:prstDash val="solid"/>
            <a:round/>
            <a:headEnd type="none" w="med" len="med"/>
            <a:tailEnd type="none" w="med" len="med"/>
          </a:ln>
        </p:spPr>
        <p:txBody>
          <a:bodyPr/>
          <a:lstStyle/>
          <a:p>
            <a:endParaRPr lang="en-US"/>
          </a:p>
        </p:txBody>
      </p:sp>
      <p:sp>
        <p:nvSpPr>
          <p:cNvPr id="55" name="Google Shape;1138;p43">
            <a:extLst>
              <a:ext uri="{FF2B5EF4-FFF2-40B4-BE49-F238E27FC236}">
                <a16:creationId xmlns:a16="http://schemas.microsoft.com/office/drawing/2014/main" id="{B9BCCEE4-C839-E63F-3CAE-E1EB877380CA}"/>
              </a:ext>
            </a:extLst>
          </p:cNvPr>
          <p:cNvSpPr/>
          <p:nvPr/>
        </p:nvSpPr>
        <p:spPr>
          <a:xfrm rot="434529">
            <a:off x="4800326" y="2587690"/>
            <a:ext cx="911052" cy="305439"/>
          </a:xfrm>
          <a:custGeom>
            <a:avLst/>
            <a:gdLst/>
            <a:ahLst/>
            <a:cxnLst/>
            <a:rect l="l" t="t" r="r" b="b"/>
            <a:pathLst>
              <a:path w="40583" h="11999" extrusionOk="0">
                <a:moveTo>
                  <a:pt x="0" y="11999"/>
                </a:moveTo>
                <a:cubicBezTo>
                  <a:pt x="14107" y="11999"/>
                  <a:pt x="26476" y="0"/>
                  <a:pt x="40583" y="0"/>
                </a:cubicBezTo>
              </a:path>
            </a:pathLst>
          </a:custGeom>
          <a:noFill/>
          <a:ln w="19050" cap="flat" cmpd="sng">
            <a:solidFill>
              <a:srgbClr val="000000"/>
            </a:solidFill>
            <a:prstDash val="solid"/>
            <a:round/>
            <a:headEnd type="none" w="med" len="med"/>
            <a:tailEnd type="none" w="med" len="med"/>
          </a:ln>
        </p:spPr>
        <p:txBody>
          <a:bodyPr/>
          <a:lstStyle/>
          <a:p>
            <a:endParaRPr lang="en-US"/>
          </a:p>
        </p:txBody>
      </p:sp>
      <p:sp>
        <p:nvSpPr>
          <p:cNvPr id="56" name="Google Shape;1139;p43">
            <a:extLst>
              <a:ext uri="{FF2B5EF4-FFF2-40B4-BE49-F238E27FC236}">
                <a16:creationId xmlns:a16="http://schemas.microsoft.com/office/drawing/2014/main" id="{6D0391D5-0A70-80F0-138D-A5815613768B}"/>
              </a:ext>
            </a:extLst>
          </p:cNvPr>
          <p:cNvSpPr/>
          <p:nvPr/>
        </p:nvSpPr>
        <p:spPr>
          <a:xfrm>
            <a:off x="6270650" y="2628100"/>
            <a:ext cx="1005710" cy="151050"/>
          </a:xfrm>
          <a:custGeom>
            <a:avLst/>
            <a:gdLst/>
            <a:ahLst/>
            <a:cxnLst/>
            <a:rect l="l" t="t" r="r" b="b"/>
            <a:pathLst>
              <a:path w="44466" h="6042" extrusionOk="0">
                <a:moveTo>
                  <a:pt x="0" y="43"/>
                </a:moveTo>
                <a:cubicBezTo>
                  <a:pt x="14956" y="43"/>
                  <a:pt x="31089" y="-647"/>
                  <a:pt x="44466" y="6042"/>
                </a:cubicBezTo>
              </a:path>
            </a:pathLst>
          </a:custGeom>
          <a:noFill/>
          <a:ln w="19050" cap="flat" cmpd="sng">
            <a:solidFill>
              <a:srgbClr val="000000"/>
            </a:solidFill>
            <a:prstDash val="solid"/>
            <a:round/>
            <a:headEnd type="none" w="med" len="med"/>
            <a:tailEnd type="none" w="med" len="med"/>
          </a:ln>
        </p:spPr>
        <p:txBody>
          <a:bodyPr/>
          <a:lstStyle/>
          <a:p>
            <a:endParaRPr lang="en-US"/>
          </a:p>
        </p:txBody>
      </p:sp>
      <p:sp>
        <p:nvSpPr>
          <p:cNvPr id="57" name="Google Shape;1140;p43">
            <a:extLst>
              <a:ext uri="{FF2B5EF4-FFF2-40B4-BE49-F238E27FC236}">
                <a16:creationId xmlns:a16="http://schemas.microsoft.com/office/drawing/2014/main" id="{FE39B77B-805C-7CE7-B10A-5B8093AF6EE1}"/>
              </a:ext>
            </a:extLst>
          </p:cNvPr>
          <p:cNvSpPr txBox="1">
            <a:spLocks/>
          </p:cNvSpPr>
          <p:nvPr/>
        </p:nvSpPr>
        <p:spPr>
          <a:xfrm>
            <a:off x="1286975" y="2713950"/>
            <a:ext cx="537000" cy="36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01</a:t>
            </a:r>
          </a:p>
        </p:txBody>
      </p:sp>
      <p:sp>
        <p:nvSpPr>
          <p:cNvPr id="58" name="Google Shape;1141;p43">
            <a:extLst>
              <a:ext uri="{FF2B5EF4-FFF2-40B4-BE49-F238E27FC236}">
                <a16:creationId xmlns:a16="http://schemas.microsoft.com/office/drawing/2014/main" id="{99A02E9B-4DDD-3D36-A75E-1B1E702A2683}"/>
              </a:ext>
            </a:extLst>
          </p:cNvPr>
          <p:cNvSpPr txBox="1">
            <a:spLocks/>
          </p:cNvSpPr>
          <p:nvPr/>
        </p:nvSpPr>
        <p:spPr>
          <a:xfrm>
            <a:off x="2769650" y="2517663"/>
            <a:ext cx="539400" cy="36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02</a:t>
            </a:r>
          </a:p>
        </p:txBody>
      </p:sp>
      <p:sp>
        <p:nvSpPr>
          <p:cNvPr id="59" name="Google Shape;1142;p43">
            <a:extLst>
              <a:ext uri="{FF2B5EF4-FFF2-40B4-BE49-F238E27FC236}">
                <a16:creationId xmlns:a16="http://schemas.microsoft.com/office/drawing/2014/main" id="{CE4682E3-347A-B874-D896-5228BB21E1A4}"/>
              </a:ext>
            </a:extLst>
          </p:cNvPr>
          <p:cNvSpPr txBox="1">
            <a:spLocks/>
          </p:cNvSpPr>
          <p:nvPr/>
        </p:nvSpPr>
        <p:spPr>
          <a:xfrm>
            <a:off x="4254713" y="2713950"/>
            <a:ext cx="537000" cy="36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03</a:t>
            </a:r>
          </a:p>
        </p:txBody>
      </p:sp>
      <p:sp>
        <p:nvSpPr>
          <p:cNvPr id="60" name="Google Shape;1143;p43">
            <a:extLst>
              <a:ext uri="{FF2B5EF4-FFF2-40B4-BE49-F238E27FC236}">
                <a16:creationId xmlns:a16="http://schemas.microsoft.com/office/drawing/2014/main" id="{DAE6BDBB-8E0F-D523-B985-758554D5E112}"/>
              </a:ext>
            </a:extLst>
          </p:cNvPr>
          <p:cNvSpPr txBox="1">
            <a:spLocks/>
          </p:cNvSpPr>
          <p:nvPr/>
        </p:nvSpPr>
        <p:spPr>
          <a:xfrm>
            <a:off x="7222425" y="2713950"/>
            <a:ext cx="539400" cy="36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05</a:t>
            </a:r>
          </a:p>
        </p:txBody>
      </p:sp>
      <p:sp>
        <p:nvSpPr>
          <p:cNvPr id="61" name="Google Shape;1144;p43">
            <a:extLst>
              <a:ext uri="{FF2B5EF4-FFF2-40B4-BE49-F238E27FC236}">
                <a16:creationId xmlns:a16="http://schemas.microsoft.com/office/drawing/2014/main" id="{BC60D249-98E1-55CD-39E2-7CBACD81A022}"/>
              </a:ext>
            </a:extLst>
          </p:cNvPr>
          <p:cNvSpPr txBox="1">
            <a:spLocks/>
          </p:cNvSpPr>
          <p:nvPr/>
        </p:nvSpPr>
        <p:spPr>
          <a:xfrm>
            <a:off x="5737370" y="2517663"/>
            <a:ext cx="539400" cy="36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04</a:t>
            </a:r>
          </a:p>
        </p:txBody>
      </p:sp>
      <p:sp>
        <p:nvSpPr>
          <p:cNvPr id="277" name="Google Shape;1129;p43">
            <a:extLst>
              <a:ext uri="{FF2B5EF4-FFF2-40B4-BE49-F238E27FC236}">
                <a16:creationId xmlns:a16="http://schemas.microsoft.com/office/drawing/2014/main" id="{2E611393-9586-C32D-288E-7CC98A7F6895}"/>
              </a:ext>
            </a:extLst>
          </p:cNvPr>
          <p:cNvSpPr txBox="1">
            <a:spLocks/>
          </p:cNvSpPr>
          <p:nvPr/>
        </p:nvSpPr>
        <p:spPr>
          <a:xfrm>
            <a:off x="4964250" y="973574"/>
            <a:ext cx="2227200" cy="7953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Machine Learning Integration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60"/>
          <p:cNvSpPr txBox="1">
            <a:spLocks noGrp="1"/>
          </p:cNvSpPr>
          <p:nvPr>
            <p:ph type="title"/>
          </p:nvPr>
        </p:nvSpPr>
        <p:spPr>
          <a:xfrm>
            <a:off x="1231062" y="429648"/>
            <a:ext cx="2760900" cy="5595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Practical use</a:t>
            </a:r>
            <a:endParaRPr dirty="0"/>
          </a:p>
        </p:txBody>
      </p:sp>
      <p:sp>
        <p:nvSpPr>
          <p:cNvPr id="522" name="Google Shape;522;p60"/>
          <p:cNvSpPr txBox="1">
            <a:spLocks noGrp="1"/>
          </p:cNvSpPr>
          <p:nvPr>
            <p:ph type="subTitle" idx="1"/>
          </p:nvPr>
        </p:nvSpPr>
        <p:spPr>
          <a:xfrm>
            <a:off x="1018024" y="1165374"/>
            <a:ext cx="4007199" cy="372467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sz="1200" dirty="0">
                <a:latin typeface="Questrial" pitchFamily="2" charset="77"/>
                <a:ea typeface="Questrial" pitchFamily="2" charset="77"/>
                <a:cs typeface="Questrial" pitchFamily="2" charset="77"/>
              </a:rPr>
              <a:t>In the realm of Instagram, the visual allure of posts holds immense significance, particularly for business accounts focused on food content. In a platform saturated with captivating visuals, the aesthetic appeal of food posts serves as the initial hook to attract users' attention amidst the sea of content. </a:t>
            </a:r>
          </a:p>
          <a:p>
            <a:pPr marL="0" lvl="0" indent="0" algn="just" rtl="0">
              <a:spcBef>
                <a:spcPts val="0"/>
              </a:spcBef>
              <a:spcAft>
                <a:spcPts val="0"/>
              </a:spcAft>
              <a:buNone/>
            </a:pPr>
            <a:endParaRPr lang="en-IN" sz="1200" dirty="0">
              <a:latin typeface="Questrial" pitchFamily="2" charset="77"/>
              <a:ea typeface="Questrial" pitchFamily="2" charset="77"/>
              <a:cs typeface="Questrial" pitchFamily="2" charset="77"/>
            </a:endParaRPr>
          </a:p>
          <a:p>
            <a:pPr marL="0" lvl="0" indent="0" algn="just" rtl="0">
              <a:spcBef>
                <a:spcPts val="0"/>
              </a:spcBef>
              <a:spcAft>
                <a:spcPts val="0"/>
              </a:spcAft>
              <a:buNone/>
            </a:pPr>
            <a:r>
              <a:rPr lang="en-IN" sz="1200" dirty="0">
                <a:latin typeface="Questrial" pitchFamily="2" charset="77"/>
                <a:ea typeface="Questrial" pitchFamily="2" charset="77"/>
                <a:cs typeface="Questrial" pitchFamily="2" charset="77"/>
              </a:rPr>
              <a:t>This appeal extends beyond mere aesthetics; it also considers the users' engagement levels, including likes, comments, shares, and ultimately, the reach of the content to a broader audience. In essence, the visual presentation of food content acts as a powerful magnet, drawing in the masses and serving as the cornerstone for fostering meaningful interactions and connections with the audience.</a:t>
            </a:r>
          </a:p>
        </p:txBody>
      </p:sp>
      <p:sp>
        <p:nvSpPr>
          <p:cNvPr id="523" name="Google Shape;523;p60"/>
          <p:cNvSpPr/>
          <p:nvPr/>
        </p:nvSpPr>
        <p:spPr>
          <a:xfrm>
            <a:off x="6072673"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524;p60"/>
          <p:cNvGrpSpPr/>
          <p:nvPr/>
        </p:nvGrpSpPr>
        <p:grpSpPr>
          <a:xfrm>
            <a:off x="5987495" y="709411"/>
            <a:ext cx="1834973" cy="3724678"/>
            <a:chOff x="5186401" y="494525"/>
            <a:chExt cx="1834973" cy="3724678"/>
          </a:xfrm>
        </p:grpSpPr>
        <p:sp>
          <p:nvSpPr>
            <p:cNvPr id="525" name="Google Shape;525;p6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6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Google Shape;527;p60">
            <a:extLst>
              <a:ext uri="{FF2B5EF4-FFF2-40B4-BE49-F238E27FC236}">
                <a16:creationId xmlns:a16="http://schemas.microsoft.com/office/drawing/2014/main" id="{55253851-2C1A-9F7B-84B3-84A683AA0E12}"/>
              </a:ext>
            </a:extLst>
          </p:cNvPr>
          <p:cNvPicPr preferRelativeResize="0"/>
          <p:nvPr/>
        </p:nvPicPr>
        <p:blipFill rotWithShape="1">
          <a:blip r:embed="rId3">
            <a:alphaModFix/>
          </a:blip>
          <a:srcRect l="37419" t="22019" r="38625" b="70471"/>
          <a:stretch/>
        </p:blipFill>
        <p:spPr>
          <a:xfrm>
            <a:off x="6072673" y="891931"/>
            <a:ext cx="1664599" cy="3176196"/>
          </a:xfrm>
          <a:prstGeom prst="rect">
            <a:avLst/>
          </a:prstGeom>
          <a:noFill/>
          <a:ln>
            <a:noFill/>
          </a:ln>
        </p:spPr>
      </p:pic>
      <p:pic>
        <p:nvPicPr>
          <p:cNvPr id="5" name="Picture 4">
            <a:extLst>
              <a:ext uri="{FF2B5EF4-FFF2-40B4-BE49-F238E27FC236}">
                <a16:creationId xmlns:a16="http://schemas.microsoft.com/office/drawing/2014/main" id="{C01966AB-5B04-504A-F283-17A1349A86FC}"/>
              </a:ext>
            </a:extLst>
          </p:cNvPr>
          <p:cNvPicPr>
            <a:picLocks noChangeAspect="1"/>
          </p:cNvPicPr>
          <p:nvPr/>
        </p:nvPicPr>
        <p:blipFill>
          <a:blip r:embed="rId4"/>
          <a:stretch>
            <a:fillRect/>
          </a:stretch>
        </p:blipFill>
        <p:spPr>
          <a:xfrm>
            <a:off x="6072654" y="890972"/>
            <a:ext cx="1664599" cy="317619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7417BC-F79F-D75E-4ED3-2FC6FFBB61CA}"/>
              </a:ext>
            </a:extLst>
          </p:cNvPr>
          <p:cNvSpPr>
            <a:spLocks noGrp="1"/>
          </p:cNvSpPr>
          <p:nvPr>
            <p:ph type="body" idx="1"/>
          </p:nvPr>
        </p:nvSpPr>
        <p:spPr>
          <a:xfrm>
            <a:off x="1105230" y="1073426"/>
            <a:ext cx="6957393" cy="3689406"/>
          </a:xfrm>
        </p:spPr>
        <p:txBody>
          <a:bodyPr/>
          <a:lstStyle/>
          <a:p>
            <a:r>
              <a:rPr lang="en-US" sz="1000" dirty="0"/>
              <a:t>In the provided code, there is usage of the Faster R-CNN model with ResNet-50 backbone (fasterrcnn_resnet50_fpn) from </a:t>
            </a:r>
            <a:r>
              <a:rPr lang="en-US" sz="1000" dirty="0" err="1"/>
              <a:t>torchvision</a:t>
            </a:r>
            <a:r>
              <a:rPr lang="en-US" sz="1000" dirty="0"/>
              <a:t> for object detection tasks, but there is no explicit usage of full </a:t>
            </a:r>
            <a:r>
              <a:rPr lang="en-US" sz="1000" dirty="0" err="1"/>
              <a:t>ResNet</a:t>
            </a:r>
            <a:r>
              <a:rPr lang="en-US" sz="1000" dirty="0"/>
              <a:t> or VGG models for image classification or feature extraction.</a:t>
            </a:r>
          </a:p>
          <a:p>
            <a:pPr marL="139700" indent="0">
              <a:buNone/>
            </a:pPr>
            <a:endParaRPr lang="en-US" sz="1000" dirty="0"/>
          </a:p>
          <a:p>
            <a:r>
              <a:rPr lang="en-US" sz="1000" dirty="0"/>
              <a:t>Object Detection with Faster R-CNN:</a:t>
            </a:r>
          </a:p>
          <a:p>
            <a:endParaRPr lang="en-US" sz="1000" dirty="0"/>
          </a:p>
          <a:p>
            <a:pPr lvl="1"/>
            <a:r>
              <a:rPr lang="en-US" sz="1000" dirty="0"/>
              <a:t>The function to detect garnishing utilizes fasterrcnn_resnet50_fpn(pretrained=True) to load a pretrained Faster R-CNN model. This model uses a ResNet-50 backbone for feature extraction but is specifically tailored for object detection rather than general image classification.</a:t>
            </a:r>
          </a:p>
          <a:p>
            <a:endParaRPr lang="en-US" sz="1000" dirty="0"/>
          </a:p>
          <a:p>
            <a:r>
              <a:rPr lang="en-US" sz="1000" dirty="0"/>
              <a:t>Depth Estimation with </a:t>
            </a:r>
            <a:r>
              <a:rPr lang="en-US" sz="1000" dirty="0" err="1"/>
              <a:t>MiDaS</a:t>
            </a:r>
            <a:r>
              <a:rPr lang="en-US" sz="1000" dirty="0"/>
              <a:t>:</a:t>
            </a:r>
          </a:p>
          <a:p>
            <a:endParaRPr lang="en-US" sz="1000" dirty="0"/>
          </a:p>
          <a:p>
            <a:pPr lvl="1"/>
            <a:r>
              <a:rPr lang="en-US" sz="1000" dirty="0"/>
              <a:t>The function </a:t>
            </a:r>
            <a:r>
              <a:rPr lang="en-US" sz="1000" dirty="0" err="1"/>
              <a:t>estimate_depth</a:t>
            </a:r>
            <a:r>
              <a:rPr lang="en-US" sz="1000" dirty="0"/>
              <a:t>(image) uses the </a:t>
            </a:r>
            <a:r>
              <a:rPr lang="en-US" sz="1000" dirty="0" err="1"/>
              <a:t>MiDaS</a:t>
            </a:r>
            <a:r>
              <a:rPr lang="en-US" sz="1000" dirty="0"/>
              <a:t> model (</a:t>
            </a:r>
            <a:r>
              <a:rPr lang="en-US" sz="1000" dirty="0" err="1"/>
              <a:t>torch.hub.load</a:t>
            </a:r>
            <a:r>
              <a:rPr lang="en-US" sz="1000" dirty="0"/>
              <a:t>("intel-</a:t>
            </a:r>
            <a:r>
              <a:rPr lang="en-US" sz="1000" dirty="0" err="1"/>
              <a:t>isl</a:t>
            </a:r>
            <a:r>
              <a:rPr lang="en-US" sz="1000" dirty="0"/>
              <a:t>/</a:t>
            </a:r>
            <a:r>
              <a:rPr lang="en-US" sz="1000" dirty="0" err="1"/>
              <a:t>MiDaS</a:t>
            </a:r>
            <a:r>
              <a:rPr lang="en-US" sz="1000" dirty="0"/>
              <a:t>", "</a:t>
            </a:r>
            <a:r>
              <a:rPr lang="en-US" sz="1000" dirty="0" err="1"/>
              <a:t>MiDaS</a:t>
            </a:r>
            <a:r>
              <a:rPr lang="en-US" sz="1000" dirty="0"/>
              <a:t>")) for depth estimation. This is not based on </a:t>
            </a:r>
            <a:r>
              <a:rPr lang="en-US" sz="1000" dirty="0" err="1"/>
              <a:t>ResNet</a:t>
            </a:r>
            <a:r>
              <a:rPr lang="en-US" sz="1000" dirty="0"/>
              <a:t> or VGG architectures but rather on a different model specifically designed for depth prediction.</a:t>
            </a:r>
          </a:p>
          <a:p>
            <a:endParaRPr lang="en-US" sz="1000" dirty="0"/>
          </a:p>
          <a:p>
            <a:r>
              <a:rPr lang="en-US" sz="1000" dirty="0"/>
              <a:t>Other Functions:</a:t>
            </a:r>
          </a:p>
          <a:p>
            <a:endParaRPr lang="en-US" sz="1000" dirty="0"/>
          </a:p>
          <a:p>
            <a:pPr lvl="1"/>
            <a:r>
              <a:rPr lang="en-US" sz="1000" dirty="0"/>
              <a:t>Functions such as </a:t>
            </a:r>
            <a:r>
              <a:rPr lang="en-US" sz="1000" dirty="0" err="1"/>
              <a:t>calculate_sharpness</a:t>
            </a:r>
            <a:r>
              <a:rPr lang="en-US" sz="1000" dirty="0"/>
              <a:t>, </a:t>
            </a:r>
            <a:r>
              <a:rPr lang="en-US" sz="1000" dirty="0" err="1"/>
              <a:t>calculate_colorfulness</a:t>
            </a:r>
            <a:r>
              <a:rPr lang="en-US" sz="1000" dirty="0"/>
              <a:t>, </a:t>
            </a:r>
            <a:r>
              <a:rPr lang="en-US" sz="1000" dirty="0" err="1"/>
              <a:t>calculate_number_of_colors</a:t>
            </a:r>
            <a:r>
              <a:rPr lang="en-US" sz="1000" dirty="0"/>
              <a:t>, </a:t>
            </a:r>
            <a:r>
              <a:rPr lang="en-US" sz="1000" dirty="0" err="1"/>
              <a:t>calculate_tone</a:t>
            </a:r>
            <a:r>
              <a:rPr lang="en-US" sz="1000" dirty="0"/>
              <a:t>, </a:t>
            </a:r>
            <a:r>
              <a:rPr lang="en-US" sz="1000" dirty="0" err="1"/>
              <a:t>calculate_clarity</a:t>
            </a:r>
            <a:r>
              <a:rPr lang="en-US" sz="1000" dirty="0"/>
              <a:t>, and </a:t>
            </a:r>
            <a:r>
              <a:rPr lang="en-US" sz="1000" dirty="0" err="1"/>
              <a:t>estimate_portion_size</a:t>
            </a:r>
            <a:r>
              <a:rPr lang="en-US" sz="1000" dirty="0"/>
              <a:t> primarily use computer vision techniques and clustering algorithms for specific image analysis tasks.</a:t>
            </a:r>
          </a:p>
          <a:p>
            <a:endParaRPr lang="en-US" sz="1000" dirty="0"/>
          </a:p>
          <a:p>
            <a:endParaRPr lang="en-US" sz="1000" dirty="0"/>
          </a:p>
        </p:txBody>
      </p:sp>
    </p:spTree>
    <p:extLst>
      <p:ext uri="{BB962C8B-B14F-4D97-AF65-F5344CB8AC3E}">
        <p14:creationId xmlns:p14="http://schemas.microsoft.com/office/powerpoint/2010/main" val="4148375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3652932-02A4-36C0-7E25-31EF71D052CB}"/>
              </a:ext>
            </a:extLst>
          </p:cNvPr>
          <p:cNvSpPr>
            <a:spLocks noGrp="1"/>
          </p:cNvSpPr>
          <p:nvPr>
            <p:ph type="body" idx="1"/>
          </p:nvPr>
        </p:nvSpPr>
        <p:spPr>
          <a:xfrm>
            <a:off x="993913" y="1311965"/>
            <a:ext cx="7156174" cy="3180522"/>
          </a:xfrm>
        </p:spPr>
        <p:txBody>
          <a:bodyPr/>
          <a:lstStyle/>
          <a:p>
            <a:pPr marL="596900" lvl="1" indent="0">
              <a:buNone/>
            </a:pPr>
            <a:endParaRPr lang="en-US" sz="1000" dirty="0"/>
          </a:p>
          <a:p>
            <a:r>
              <a:rPr lang="en-US" sz="1000" dirty="0" err="1"/>
              <a:t>ResNet</a:t>
            </a:r>
            <a:r>
              <a:rPr lang="en-US" sz="1000" dirty="0"/>
              <a:t> or VGG Usage: </a:t>
            </a:r>
            <a:r>
              <a:rPr lang="en-US" sz="1000" dirty="0" err="1"/>
              <a:t>ResNet</a:t>
            </a:r>
            <a:r>
              <a:rPr lang="en-US" sz="1000" dirty="0"/>
              <a:t> or VGG models are not explicitly used for image classification or feature extraction in the provided code snippet. Instead, the focus is on object detection with Faster R-CNN and depth estimation with </a:t>
            </a:r>
            <a:r>
              <a:rPr lang="en-US" sz="1000" dirty="0" err="1"/>
              <a:t>MiDaS</a:t>
            </a:r>
            <a:r>
              <a:rPr lang="en-US" sz="1000" dirty="0"/>
              <a:t>, along with various image analysis tasks using OpenCV and </a:t>
            </a:r>
            <a:r>
              <a:rPr lang="en-US" sz="1000" dirty="0" err="1"/>
              <a:t>KMeans</a:t>
            </a:r>
            <a:r>
              <a:rPr lang="en-US" sz="1000" dirty="0"/>
              <a:t> clustering.</a:t>
            </a:r>
          </a:p>
          <a:p>
            <a:pPr marL="457200" marR="0" lvl="0" indent="-317500" algn="l" defTabSz="914400" rtl="0" eaLnBrk="1" fontAlgn="auto" latinLnBrk="0" hangingPunct="1">
              <a:lnSpc>
                <a:spcPct val="100000"/>
              </a:lnSpc>
              <a:spcBef>
                <a:spcPts val="0"/>
              </a:spcBef>
              <a:spcAft>
                <a:spcPts val="0"/>
              </a:spcAft>
              <a:buClr>
                <a:srgbClr val="756A5D"/>
              </a:buClr>
              <a:buSzPts val="1400"/>
              <a:buFont typeface="Open Sans"/>
              <a:buChar char="●"/>
              <a:tabLst/>
              <a:defRPr/>
            </a:pPr>
            <a:r>
              <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rPr>
              <a:t>Model Purpose:</a:t>
            </a:r>
          </a:p>
          <a:p>
            <a:pPr marL="457200" marR="0" lvl="0" indent="-317500" algn="l" defTabSz="914400" rtl="0" eaLnBrk="1" fontAlgn="auto" latinLnBrk="0" hangingPunct="1">
              <a:lnSpc>
                <a:spcPct val="100000"/>
              </a:lnSpc>
              <a:spcBef>
                <a:spcPts val="0"/>
              </a:spcBef>
              <a:spcAft>
                <a:spcPts val="0"/>
              </a:spcAft>
              <a:buClr>
                <a:srgbClr val="756A5D"/>
              </a:buClr>
              <a:buSzPts val="1400"/>
              <a:buFont typeface="Open Sans"/>
              <a:buChar char="●"/>
              <a:tabLst/>
              <a:defRPr/>
            </a:pPr>
            <a:endPar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endParaRPr>
          </a:p>
          <a:p>
            <a:pPr marL="914400" marR="0" lvl="1" indent="-317500" algn="l" defTabSz="914400" rtl="0" eaLnBrk="1" fontAlgn="auto" latinLnBrk="0" hangingPunct="1">
              <a:lnSpc>
                <a:spcPct val="100000"/>
              </a:lnSpc>
              <a:spcBef>
                <a:spcPts val="0"/>
              </a:spcBef>
              <a:spcAft>
                <a:spcPts val="0"/>
              </a:spcAft>
              <a:buClr>
                <a:srgbClr val="3B352E"/>
              </a:buClr>
              <a:buSzPts val="1400"/>
              <a:buFont typeface="Open Sans"/>
              <a:buChar char="○"/>
              <a:tabLst/>
              <a:defRPr/>
            </a:pPr>
            <a:r>
              <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rPr>
              <a:t>Faster R-CNN (ResNet-50 backbone) is used for detecting garnishing in images.</a:t>
            </a:r>
          </a:p>
          <a:p>
            <a:pPr marL="914400" marR="0" lvl="1" indent="-317500" algn="l" defTabSz="914400" rtl="0" eaLnBrk="1" fontAlgn="auto" latinLnBrk="0" hangingPunct="1">
              <a:lnSpc>
                <a:spcPct val="100000"/>
              </a:lnSpc>
              <a:spcBef>
                <a:spcPts val="0"/>
              </a:spcBef>
              <a:spcAft>
                <a:spcPts val="0"/>
              </a:spcAft>
              <a:buClr>
                <a:srgbClr val="3B352E"/>
              </a:buClr>
              <a:buSzPts val="1400"/>
              <a:buFont typeface="Open Sans"/>
              <a:buChar char="○"/>
              <a:tabLst/>
              <a:defRPr/>
            </a:pPr>
            <a:endPar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endParaRPr>
          </a:p>
          <a:p>
            <a:pPr marL="914400" marR="0" lvl="1" indent="-317500" algn="l" defTabSz="914400" rtl="0" eaLnBrk="1" fontAlgn="auto" latinLnBrk="0" hangingPunct="1">
              <a:lnSpc>
                <a:spcPct val="100000"/>
              </a:lnSpc>
              <a:spcBef>
                <a:spcPts val="0"/>
              </a:spcBef>
              <a:spcAft>
                <a:spcPts val="0"/>
              </a:spcAft>
              <a:buClr>
                <a:srgbClr val="3B352E"/>
              </a:buClr>
              <a:buSzPts val="1400"/>
              <a:buFont typeface="Open Sans"/>
              <a:buChar char="○"/>
              <a:tabLst/>
              <a:defRPr/>
            </a:pPr>
            <a:r>
              <a:rPr kumimoji="0" lang="en-US" sz="1000" b="0" i="0" u="none" strike="noStrike" kern="0" cap="none" spc="0" normalizeH="0" baseline="0" noProof="0" dirty="0" err="1">
                <a:ln>
                  <a:noFill/>
                </a:ln>
                <a:solidFill>
                  <a:srgbClr val="3B352E"/>
                </a:solidFill>
                <a:effectLst/>
                <a:uLnTx/>
                <a:uFillTx/>
                <a:latin typeface="Open Sans"/>
                <a:ea typeface="Open Sans"/>
                <a:cs typeface="Open Sans"/>
                <a:sym typeface="Open Sans"/>
              </a:rPr>
              <a:t>MiDaS</a:t>
            </a:r>
            <a:r>
              <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rPr>
              <a:t> model is used for estimating depth from images.</a:t>
            </a:r>
          </a:p>
          <a:p>
            <a:endParaRPr lang="en-US" sz="1000" dirty="0"/>
          </a:p>
          <a:p>
            <a:endParaRPr lang="en-US" sz="1000" dirty="0"/>
          </a:p>
        </p:txBody>
      </p:sp>
    </p:spTree>
    <p:extLst>
      <p:ext uri="{BB962C8B-B14F-4D97-AF65-F5344CB8AC3E}">
        <p14:creationId xmlns:p14="http://schemas.microsoft.com/office/powerpoint/2010/main" val="11871169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1" name="Google Shape;441;p53"/>
          <p:cNvSpPr txBox="1">
            <a:spLocks noGrp="1"/>
          </p:cNvSpPr>
          <p:nvPr>
            <p:ph type="title"/>
          </p:nvPr>
        </p:nvSpPr>
        <p:spPr>
          <a:xfrm>
            <a:off x="3291150" y="212043"/>
            <a:ext cx="2561700" cy="69363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a:t>
            </a:r>
            <a:endParaRPr dirty="0"/>
          </a:p>
        </p:txBody>
      </p:sp>
      <p:sp>
        <p:nvSpPr>
          <p:cNvPr id="442" name="Google Shape;442;p53"/>
          <p:cNvSpPr txBox="1">
            <a:spLocks noGrp="1"/>
          </p:cNvSpPr>
          <p:nvPr>
            <p:ph type="subTitle" idx="1"/>
          </p:nvPr>
        </p:nvSpPr>
        <p:spPr>
          <a:xfrm>
            <a:off x="781752" y="1368720"/>
            <a:ext cx="7336530" cy="2536466"/>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IN" sz="1200" dirty="0">
                <a:latin typeface="Questrial" pitchFamily="2" charset="77"/>
                <a:ea typeface="Questrial" pitchFamily="2" charset="77"/>
                <a:cs typeface="Questrial" pitchFamily="2" charset="77"/>
              </a:rPr>
              <a:t>Integration of deep learning, Bayesian modelling, and Monte Carlo simulations facilitates the creation of an automated aesthetic quality assessment system for Instagram food content, offering reliable insights for content optimization and engagement enhancement.</a:t>
            </a:r>
            <a:endParaRPr sz="1200" dirty="0">
              <a:latin typeface="Questrial" pitchFamily="2" charset="77"/>
              <a:ea typeface="Questrial" pitchFamily="2" charset="77"/>
              <a:cs typeface="Questrial" pitchFamily="2" charset="77"/>
            </a:endParaRPr>
          </a:p>
        </p:txBody>
      </p:sp>
      <p:pic>
        <p:nvPicPr>
          <p:cNvPr id="443" name="Google Shape;443;p53"/>
          <p:cNvPicPr preferRelativeResize="0"/>
          <p:nvPr/>
        </p:nvPicPr>
        <p:blipFill rotWithShape="1">
          <a:blip r:embed="rId3">
            <a:alphaModFix/>
          </a:blip>
          <a:srcRect l="36228" t="18105" r="36341" b="18479"/>
          <a:stretch/>
        </p:blipFill>
        <p:spPr>
          <a:xfrm rot="-268717">
            <a:off x="3621766" y="3935837"/>
            <a:ext cx="841892" cy="10948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5"/>
          <p:cNvSpPr txBox="1">
            <a:spLocks noGrp="1"/>
          </p:cNvSpPr>
          <p:nvPr>
            <p:ph type="title"/>
          </p:nvPr>
        </p:nvSpPr>
        <p:spPr>
          <a:xfrm>
            <a:off x="720000" y="157471"/>
            <a:ext cx="7704000" cy="4782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References</a:t>
            </a:r>
            <a:endParaRPr dirty="0"/>
          </a:p>
        </p:txBody>
      </p:sp>
      <p:sp>
        <p:nvSpPr>
          <p:cNvPr id="341" name="Google Shape;341;p45"/>
          <p:cNvSpPr txBox="1">
            <a:spLocks noGrp="1"/>
          </p:cNvSpPr>
          <p:nvPr>
            <p:ph type="body" idx="1"/>
          </p:nvPr>
        </p:nvSpPr>
        <p:spPr>
          <a:xfrm>
            <a:off x="1224501" y="1017700"/>
            <a:ext cx="6854024" cy="3729229"/>
          </a:xfrm>
          <a:prstGeom prst="rect">
            <a:avLst/>
          </a:prstGeom>
        </p:spPr>
        <p:txBody>
          <a:bodyPr spcFirstLastPara="1" wrap="square" lIns="91425" tIns="91425" rIns="91425" bIns="91425" anchor="t" anchorCtr="0">
            <a:noAutofit/>
          </a:bodyPr>
          <a:lstStyle/>
          <a:p>
            <a:pPr marL="285750" indent="-285750"/>
            <a:r>
              <a:rPr lang="en-IN" sz="1200" dirty="0">
                <a:hlinkClick r:id="rId3"/>
              </a:rPr>
              <a:t>Jeff Donahue, </a:t>
            </a:r>
            <a:r>
              <a:rPr lang="en-IN" sz="1200" dirty="0" err="1">
                <a:hlinkClick r:id="rId3"/>
              </a:rPr>
              <a:t>Yangqing</a:t>
            </a:r>
            <a:r>
              <a:rPr lang="en-IN" sz="1200" dirty="0">
                <a:hlinkClick r:id="rId3"/>
              </a:rPr>
              <a:t> Jia, Oriol </a:t>
            </a:r>
            <a:r>
              <a:rPr lang="en-IN" sz="1200" dirty="0" err="1">
                <a:hlinkClick r:id="rId3"/>
              </a:rPr>
              <a:t>Vinyals</a:t>
            </a:r>
            <a:r>
              <a:rPr lang="en-IN" sz="1200" dirty="0">
                <a:hlinkClick r:id="rId3"/>
              </a:rPr>
              <a:t>, Judy Hoffman, Ning Zhang, Eric Tzeng, and Trevor Darrell. 2014. </a:t>
            </a:r>
            <a:r>
              <a:rPr lang="en-IN" sz="1200" dirty="0" err="1">
                <a:hlinkClick r:id="rId3"/>
              </a:rPr>
              <a:t>DeCAF</a:t>
            </a:r>
            <a:r>
              <a:rPr lang="en-IN" sz="1200" dirty="0">
                <a:hlinkClick r:id="rId3"/>
              </a:rPr>
              <a:t>: A deep convolutional activation feature for generic visual recognition. In Proc. 31st International Conference on Machine Learning. 647--655.</a:t>
            </a:r>
            <a:endParaRPr lang="en-IN" sz="1200" dirty="0"/>
          </a:p>
          <a:p>
            <a:pPr marL="0" indent="0">
              <a:buNone/>
            </a:pPr>
            <a:endParaRPr lang="en-IN" sz="1200" dirty="0"/>
          </a:p>
          <a:p>
            <a:pPr marL="285750" indent="-285750"/>
            <a:r>
              <a:rPr lang="en-IN" sz="1200" dirty="0">
                <a:hlinkClick r:id="rId4"/>
              </a:rPr>
              <a:t>Kazuma Takahashi, Keisuke Doman, </a:t>
            </a:r>
            <a:r>
              <a:rPr lang="en-IN" sz="1200" dirty="0" err="1">
                <a:hlinkClick r:id="rId4"/>
              </a:rPr>
              <a:t>Yasutomo</a:t>
            </a:r>
            <a:r>
              <a:rPr lang="en-IN" sz="1200" dirty="0">
                <a:hlinkClick r:id="rId4"/>
              </a:rPr>
              <a:t> </a:t>
            </a:r>
            <a:r>
              <a:rPr lang="en-IN" sz="1200" dirty="0" err="1">
                <a:hlinkClick r:id="rId4"/>
              </a:rPr>
              <a:t>Kawanishi</a:t>
            </a:r>
            <a:r>
              <a:rPr lang="en-IN" sz="1200" dirty="0">
                <a:hlinkClick r:id="rId4"/>
              </a:rPr>
              <a:t>, </a:t>
            </a:r>
            <a:r>
              <a:rPr lang="en-IN" sz="1200" dirty="0" err="1">
                <a:hlinkClick r:id="rId4"/>
              </a:rPr>
              <a:t>Takatsugu</a:t>
            </a:r>
            <a:r>
              <a:rPr lang="en-IN" sz="1200" dirty="0">
                <a:hlinkClick r:id="rId4"/>
              </a:rPr>
              <a:t> Hirayama, Ichiro Ide, Daisuke </a:t>
            </a:r>
            <a:r>
              <a:rPr lang="en-IN" sz="1200" dirty="0" err="1">
                <a:hlinkClick r:id="rId4"/>
              </a:rPr>
              <a:t>Deguchi</a:t>
            </a:r>
            <a:r>
              <a:rPr lang="en-IN" sz="1200" dirty="0">
                <a:hlinkClick r:id="rId4"/>
              </a:rPr>
              <a:t>, and Hiroshi </a:t>
            </a:r>
            <a:r>
              <a:rPr lang="en-IN" sz="1200" dirty="0" err="1">
                <a:hlinkClick r:id="rId4"/>
              </a:rPr>
              <a:t>Murase</a:t>
            </a:r>
            <a:r>
              <a:rPr lang="en-IN" sz="1200" dirty="0">
                <a:hlinkClick r:id="rId4"/>
              </a:rPr>
              <a:t>. 2017. Estimation of the Attractiveness of Food Photography Focusing on Main Ingredients. </a:t>
            </a:r>
            <a:endParaRPr lang="en-IN" sz="1200" dirty="0"/>
          </a:p>
          <a:p>
            <a:pPr marL="0" indent="0">
              <a:buNone/>
            </a:pPr>
            <a:endParaRPr lang="en-IN" sz="1200" dirty="0"/>
          </a:p>
          <a:p>
            <a:pPr marL="285750" indent="-285750"/>
            <a:r>
              <a:rPr lang="en-IN" sz="1200" dirty="0">
                <a:hlinkClick r:id="rId5"/>
              </a:rPr>
              <a:t>Li, Z., Zhang, Z. &amp; Gao, S. Classical learning or deep learning: a study on food photo aesthetic assessment.</a:t>
            </a:r>
            <a:endParaRPr lang="en-IN" sz="1200" dirty="0"/>
          </a:p>
          <a:p>
            <a:pPr marL="0" indent="0">
              <a:buNone/>
            </a:pPr>
            <a:endParaRPr lang="en-IN" sz="1200" dirty="0"/>
          </a:p>
          <a:p>
            <a:pPr marL="285750" indent="-285750"/>
            <a:r>
              <a:rPr lang="en-IN" sz="1200" dirty="0">
                <a:hlinkClick r:id="rId6"/>
              </a:rPr>
              <a:t>Sheng, K., Dong, W., Huang, H. et al. Learning to assess visual aesthetics of food images.</a:t>
            </a:r>
            <a:endParaRPr lang="en-IN" sz="1200" dirty="0"/>
          </a:p>
          <a:p>
            <a:pPr marL="285750" indent="-285750"/>
            <a:endParaRPr lang="en-IN" sz="1200" dirty="0"/>
          </a:p>
          <a:p>
            <a:pPr marL="285750" indent="-285750"/>
            <a:r>
              <a:rPr lang="en-IN" sz="1200" dirty="0">
                <a:hlinkClick r:id="rId7"/>
              </a:rPr>
              <a:t>Lei Hou, Xue Pan. Aesthetics of hotel photos and its impact on consumer engagement: A computer vision approach</a:t>
            </a:r>
            <a:endParaRPr lang="en-IN" sz="1200" dirty="0"/>
          </a:p>
          <a:p>
            <a:pPr marL="0" indent="0">
              <a:buNone/>
            </a:pPr>
            <a:endParaRPr lang="en-IN" sz="1200" dirty="0"/>
          </a:p>
          <a:p>
            <a:pPr marL="285750" indent="-285750"/>
            <a:r>
              <a:rPr lang="en-IN" sz="1200" dirty="0"/>
              <a:t>Depth function: </a:t>
            </a:r>
            <a:r>
              <a:rPr lang="en-IN" sz="1200" u="sng" dirty="0">
                <a:hlinkClick r:id="rId8"/>
              </a:rPr>
              <a:t>https://medium.com/artificialis/getting-started-with-depth-estimation-using-midas-and-python-d0119bfe1159</a:t>
            </a:r>
            <a:endParaRPr lang="en-IN" sz="1200" u="sng" dirty="0"/>
          </a:p>
          <a:p>
            <a:pPr marL="285750" indent="-285750"/>
            <a:endParaRPr lang="en-IN" sz="1200" u="sng" dirty="0"/>
          </a:p>
          <a:p>
            <a:pPr marL="285750" indent="-285750"/>
            <a:endParaRPr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71"/>
          <p:cNvSpPr txBox="1">
            <a:spLocks noGrp="1"/>
          </p:cNvSpPr>
          <p:nvPr>
            <p:ph type="subTitle" idx="3"/>
          </p:nvPr>
        </p:nvSpPr>
        <p:spPr>
          <a:xfrm>
            <a:off x="4737248" y="1999050"/>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Raj Navalakha</a:t>
            </a:r>
            <a:endParaRPr dirty="0"/>
          </a:p>
        </p:txBody>
      </p:sp>
      <p:sp>
        <p:nvSpPr>
          <p:cNvPr id="783" name="Google Shape;783;p71"/>
          <p:cNvSpPr txBox="1">
            <a:spLocks noGrp="1"/>
          </p:cNvSpPr>
          <p:nvPr>
            <p:ph type="subTitle" idx="4"/>
          </p:nvPr>
        </p:nvSpPr>
        <p:spPr>
          <a:xfrm>
            <a:off x="1265048" y="1999050"/>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Gargi Rajadnya</a:t>
            </a:r>
            <a:endParaRPr dirty="0"/>
          </a:p>
        </p:txBody>
      </p:sp>
      <p:sp>
        <p:nvSpPr>
          <p:cNvPr id="784" name="Google Shape;784;p71"/>
          <p:cNvSpPr txBox="1">
            <a:spLocks noGrp="1"/>
          </p:cNvSpPr>
          <p:nvPr>
            <p:ph type="title"/>
          </p:nvPr>
        </p:nvSpPr>
        <p:spPr>
          <a:xfrm>
            <a:off x="720000" y="539500"/>
            <a:ext cx="7704000" cy="4782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Our team</a:t>
            </a:r>
            <a:endParaRPr/>
          </a:p>
        </p:txBody>
      </p:sp>
      <p:sp>
        <p:nvSpPr>
          <p:cNvPr id="785" name="Google Shape;785;p71"/>
          <p:cNvSpPr txBox="1">
            <a:spLocks noGrp="1"/>
          </p:cNvSpPr>
          <p:nvPr>
            <p:ph type="subTitle" idx="1"/>
          </p:nvPr>
        </p:nvSpPr>
        <p:spPr>
          <a:xfrm>
            <a:off x="4737257" y="256147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Student number: 23205373</a:t>
            </a:r>
          </a:p>
        </p:txBody>
      </p:sp>
      <p:sp>
        <p:nvSpPr>
          <p:cNvPr id="786" name="Google Shape;786;p71"/>
          <p:cNvSpPr txBox="1">
            <a:spLocks noGrp="1"/>
          </p:cNvSpPr>
          <p:nvPr>
            <p:ph type="subTitle" idx="2"/>
          </p:nvPr>
        </p:nvSpPr>
        <p:spPr>
          <a:xfrm>
            <a:off x="1265273" y="256147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Student number: 23200711</a:t>
            </a:r>
            <a:endParaRPr dirty="0"/>
          </a:p>
        </p:txBody>
      </p:sp>
    </p:spTree>
  </p:cSld>
  <p:clrMapOvr>
    <a:masterClrMapping/>
  </p:clrMapOvr>
</p:sld>
</file>

<file path=ppt/theme/theme1.xml><?xml version="1.0" encoding="utf-8"?>
<a:theme xmlns:a="http://schemas.openxmlformats.org/drawingml/2006/main" name="Fruit Growing by Slidesgo">
  <a:themeElements>
    <a:clrScheme name="Simple Light">
      <a:dk1>
        <a:srgbClr val="3B352E"/>
      </a:dk1>
      <a:lt1>
        <a:srgbClr val="FDF3E6"/>
      </a:lt1>
      <a:dk2>
        <a:srgbClr val="ADA38C"/>
      </a:dk2>
      <a:lt2>
        <a:srgbClr val="756A5D"/>
      </a:lt2>
      <a:accent1>
        <a:srgbClr val="68625D"/>
      </a:accent1>
      <a:accent2>
        <a:srgbClr val="FFFFFF"/>
      </a:accent2>
      <a:accent3>
        <a:srgbClr val="FFFFFF"/>
      </a:accent3>
      <a:accent4>
        <a:srgbClr val="FFFFFF"/>
      </a:accent4>
      <a:accent5>
        <a:srgbClr val="FFFFFF"/>
      </a:accent5>
      <a:accent6>
        <a:srgbClr val="FFFFFF"/>
      </a:accent6>
      <a:hlink>
        <a:srgbClr val="3B35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206</TotalTime>
  <Words>820</Words>
  <Application>Microsoft Macintosh PowerPoint</Application>
  <PresentationFormat>On-screen Show (16:9)</PresentationFormat>
  <Paragraphs>65</Paragraphs>
  <Slides>10</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Questrial</vt:lpstr>
      <vt:lpstr>Arial</vt:lpstr>
      <vt:lpstr>Playfair Display SemiBold</vt:lpstr>
      <vt:lpstr>Playfair Display Black</vt:lpstr>
      <vt:lpstr>Playfair Display Medium</vt:lpstr>
      <vt:lpstr>Open Sans</vt:lpstr>
      <vt:lpstr>Fruit Growing by Slidesgo</vt:lpstr>
      <vt:lpstr>Aesthetic Quality Assessment</vt:lpstr>
      <vt:lpstr>PowerPoint Presentation</vt:lpstr>
      <vt:lpstr>Idea</vt:lpstr>
      <vt:lpstr>Practical use</vt:lpstr>
      <vt:lpstr>PowerPoint Presentation</vt:lpstr>
      <vt:lpstr>PowerPoint Presentation</vt:lpstr>
      <vt:lpstr>Conclusion</vt:lpstr>
      <vt:lpstr>References</vt:lpstr>
      <vt:lpstr>Our 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GARGI RAJADNYA19 - 75252019019</cp:lastModifiedBy>
  <cp:revision>42</cp:revision>
  <dcterms:modified xsi:type="dcterms:W3CDTF">2024-07-16T14:00:43Z</dcterms:modified>
</cp:coreProperties>
</file>